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3"/>
  </p:notesMasterIdLst>
  <p:sldIdLst>
    <p:sldId id="256" r:id="rId2"/>
    <p:sldId id="510" r:id="rId3"/>
    <p:sldId id="570" r:id="rId4"/>
    <p:sldId id="419" r:id="rId5"/>
    <p:sldId id="432" r:id="rId6"/>
    <p:sldId id="463" r:id="rId7"/>
    <p:sldId id="440" r:id="rId8"/>
    <p:sldId id="571" r:id="rId9"/>
    <p:sldId id="574" r:id="rId10"/>
    <p:sldId id="573" r:id="rId11"/>
    <p:sldId id="582" r:id="rId12"/>
    <p:sldId id="583" r:id="rId13"/>
    <p:sldId id="580" r:id="rId14"/>
    <p:sldId id="581" r:id="rId15"/>
    <p:sldId id="594" r:id="rId16"/>
    <p:sldId id="575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2" r:id="rId25"/>
    <p:sldId id="593" r:id="rId26"/>
    <p:sldId id="530" r:id="rId27"/>
    <p:sldId id="531" r:id="rId28"/>
    <p:sldId id="532" r:id="rId29"/>
    <p:sldId id="591" r:id="rId30"/>
    <p:sldId id="579" r:id="rId31"/>
    <p:sldId id="5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/>
    <p:restoredTop sz="68508"/>
  </p:normalViewPr>
  <p:slideViewPr>
    <p:cSldViewPr snapToObjects="1">
      <p:cViewPr varScale="1">
        <p:scale>
          <a:sx n="84" d="100"/>
          <a:sy n="84" d="100"/>
        </p:scale>
        <p:origin x="10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11EAB36D-F44D-6D42-B854-3632A47B02BA}"/>
    <pc:docChg chg="custSel modSld">
      <pc:chgData name="Tom Ristenpart" userId="44426604_tp_dropbox" providerId="OAuth2" clId="{11EAB36D-F44D-6D42-B854-3632A47B02BA}" dt="2019-02-04T20:16:27.719" v="3" actId="7634"/>
      <pc:docMkLst>
        <pc:docMk/>
      </pc:docMkLst>
      <pc:sldChg chg="addSp modSp">
        <pc:chgData name="Tom Ristenpart" userId="44426604_tp_dropbox" providerId="OAuth2" clId="{11EAB36D-F44D-6D42-B854-3632A47B02BA}" dt="2019-02-04T20:16:27.719" v="3" actId="7634"/>
        <pc:sldMkLst>
          <pc:docMk/>
          <pc:sldMk cId="1100348451" sldId="256"/>
        </pc:sldMkLst>
        <pc:picChg chg="mod">
          <ac:chgData name="Tom Ristenpart" userId="44426604_tp_dropbox" providerId="OAuth2" clId="{11EAB36D-F44D-6D42-B854-3632A47B02BA}" dt="2019-02-04T18:39:03.623" v="2" actId="1076"/>
          <ac:picMkLst>
            <pc:docMk/>
            <pc:sldMk cId="1100348451" sldId="256"/>
            <ac:picMk id="21" creationId="{00000000-0000-0000-0000-000000000000}"/>
          </ac:picMkLst>
        </pc:pic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100348451" sldId="256"/>
            <ac:inkMk id="4" creationId="{499C8331-1297-DA47-98CB-84B2AC25A36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6023586" sldId="300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6023586" sldId="300"/>
            <ac:inkMk id="6" creationId="{E2ABA1A8-5275-B544-A442-89D8A1F3883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410524221" sldId="53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410524221" sldId="533"/>
            <ac:inkMk id="6" creationId="{A3A093FF-B0CB-224D-9CE7-F4C5B99440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240478825" sldId="54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240478825" sldId="541"/>
            <ac:inkMk id="6" creationId="{AB51E91C-25E3-6044-BC95-841E282902B5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143300533" sldId="54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143300533" sldId="542"/>
            <ac:inkMk id="4" creationId="{17305F62-2C7D-F245-8FF0-400434A0D25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218827226" sldId="545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3" creationId="{2101C2C6-FE2C-7B44-B335-96434F5995D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5" creationId="{E2732AB7-1087-F04F-AD53-BFFAA0BA63D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7" creationId="{C2040EAF-9FD6-8B4B-B634-28D843F75E2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9" creationId="{FBD299F3-5505-3141-9A7B-EB9A572E393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2" creationId="{3765F9FF-76B0-C240-A130-65B6E395BD5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3" creationId="{D256BB01-2C20-1B4D-9267-B3AB10C7B6C0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218037362" sldId="549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6" creationId="{645461A4-9282-FE49-88C7-F78CDCD62DA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9" creationId="{3D75966E-A35F-E84E-9CBA-5FEA4340EE1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3" creationId="{555CBE02-797D-AE4E-8143-6EF2E137745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4" creationId="{E1FDADDF-1A30-B146-8988-E5D4D2E62C8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5" creationId="{7F22B2B1-CDB8-D94D-AC00-E8CF7EFA099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8" creationId="{59DB9460-04B1-0E45-B513-109B65C1E6A6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56907493" sldId="55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56907493" sldId="552"/>
            <ac:inkMk id="3" creationId="{8E060F42-C58B-434A-AC98-40E8F5E2385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067213069" sldId="55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2" creationId="{BC25E594-7880-F14F-B6D7-5C87987E2E8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3" creationId="{11504960-8370-E544-ABF0-A230889978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653647201" sldId="554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3" creationId="{1A6083C5-A73D-944F-A814-953B3F9C6465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7" creationId="{8892438D-2DA5-F04A-B067-B5EB8A7D803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8" creationId="{B9EC5F50-0589-684D-A6B5-72D489BC9BAE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9" creationId="{FF552F15-4E23-7345-95FC-A0410D2341E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7" creationId="{3EC19E41-9E66-154C-9A30-4D472B17037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9" creationId="{52C429F9-5F8A-8642-ACF9-F6E29DCC34B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0" creationId="{D3652455-930A-EA44-A461-5AA5BCEF904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1" creationId="{3EB115B2-5DD0-8347-B98C-2EDA58DAEC9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2" creationId="{01E419BF-D434-7D4D-A1C3-E8DAD99037D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3" creationId="{7E8B7ED9-5B0C-FD46-BF41-FCD496A8924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4" creationId="{76CD05E9-18AD-AD49-BE49-BD077E43F5A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5" creationId="{F1280E9E-12F3-A84F-8AF6-A4D8A5C3F89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6" creationId="{ABFC52FD-E58E-804F-B7F4-C9E2585936A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7" creationId="{B3B3AB93-AB49-3346-B15B-3E7F6D7C3EF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09771459" sldId="558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3" creationId="{5931F8DB-686B-7043-8AE4-90064235FA9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5" creationId="{621BED24-C124-F14C-B860-F88F3ED0E4D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6" creationId="{D66688D0-9FE7-AD48-85EF-2BB7CB1B9C4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7" creationId="{1D50EF87-4071-5B40-BED9-14A8730D6AB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9" creationId="{93CB6A35-C4AB-544D-A60B-FCA43B7C5A89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48156665" sldId="56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48156665" sldId="561"/>
            <ac:inkMk id="2" creationId="{3639DC9F-1C0F-DD4E-9948-02A1DAB705D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812110227" sldId="56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28" creationId="{50A2BAC7-6D18-1742-A5DB-8021DF893F3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3" creationId="{7794524D-AD77-F54C-A4E5-4D6775353AF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4" creationId="{FD4A28B4-DBBC-2C48-9C55-D3D915196CD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5" creationId="{3F6B2733-2F0D-0940-B358-F870B16F35B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8" creationId="{BBD160CC-D102-7748-A54A-F7380DB7E87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0" creationId="{E24F34A6-EE6B-3A42-9F14-A3D17F058D2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1" creationId="{9D61F7C5-ED10-994C-A1D3-944F700778C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2" creationId="{92275348-C8E1-1241-8603-58C9998151A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3" creationId="{DA37B712-A508-8247-B664-03335B91D3BB}"/>
          </ac:inkMkLst>
        </pc:inkChg>
      </pc:sldChg>
    </pc:docChg>
  </pc:docChgLst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5C337-8722-3848-AEC1-D4F46142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95600"/>
            <a:ext cx="340011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71800"/>
            <a:ext cx="3400117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BEC17-0A14-5C49-8082-BDC70195689A}"/>
              </a:ext>
            </a:extLst>
          </p:cNvPr>
          <p:cNvSpPr txBox="1"/>
          <p:nvPr/>
        </p:nvSpPr>
        <p:spPr>
          <a:xfrm>
            <a:off x="4343400" y="2895600"/>
            <a:ext cx="473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A* </a:t>
            </a:r>
            <a:r>
              <a:rPr lang="en-US" sz="2400" dirty="0"/>
              <a:t>is maximum-likelihood estimator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348D0-310E-1247-BA50-3514563E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33" y="3657600"/>
            <a:ext cx="7620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DA57-94CD-124E-AA07-AC8DC569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799" y="2647442"/>
            <a:ext cx="2270505" cy="32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EB186-5F17-5049-BBB7-7FE8C29D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67" y="3166764"/>
            <a:ext cx="2236638" cy="56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1F83-48DE-F149-9A72-1303961380AB}"/>
              </a:ext>
            </a:extLst>
          </p:cNvPr>
          <p:cNvSpPr txBox="1"/>
          <p:nvPr/>
        </p:nvSpPr>
        <p:spPr>
          <a:xfrm>
            <a:off x="2743200" y="6248400"/>
            <a:ext cx="7314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But: can show upper bound using this term on </a:t>
            </a:r>
            <a:r>
              <a:rPr lang="en-US" sz="2400" dirty="0" err="1"/>
              <a:t>Pr</a:t>
            </a:r>
            <a:r>
              <a:rPr lang="en-US" sz="2400" dirty="0"/>
              <a:t>[G1</a:t>
            </a:r>
            <a:r>
              <a:rPr lang="en-US" sz="2400" baseline="30000" dirty="0"/>
              <a:t>A</a:t>
            </a:r>
            <a:r>
              <a:rPr lang="en-US" sz="2400" dirty="0"/>
              <a:t>] ?</a:t>
            </a:r>
          </a:p>
        </p:txBody>
      </p:sp>
    </p:spTree>
    <p:extLst>
      <p:ext uri="{BB962C8B-B14F-4D97-AF65-F5344CB8AC3E}">
        <p14:creationId xmlns:p14="http://schemas.microsoft.com/office/powerpoint/2010/main" val="9314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C6C7-4166-7F4D-AE95-DA28A0FE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C04A-E2AB-DA44-B421-2BB01AC4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A6222-C2B9-8741-851C-6F2FBE7B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F04B2-40A2-4C44-83D8-755E677A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5029201" y="2514600"/>
            <a:ext cx="6553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representative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Released healthcare data, breach datasets,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to estimate </a:t>
            </a:r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Empirical estimator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Simulate attacks using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practice attacker can’t expect perfect knowledge of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 independent dataset to A* to make its own estimate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8E44C-A6B7-544C-BAA0-388C409426B8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680F4-804F-7743-8185-CFC338FCD9F0}"/>
              </a:ext>
            </a:extLst>
          </p:cNvPr>
          <p:cNvSpPr txBox="1"/>
          <p:nvPr/>
        </p:nvSpPr>
        <p:spPr>
          <a:xfrm>
            <a:off x="728133" y="2057400"/>
            <a:ext cx="563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look at it via </a:t>
            </a:r>
            <a:r>
              <a:rPr lang="en-US" sz="2400" b="1" i="1" dirty="0"/>
              <a:t>simulated case studies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E7229-6D59-0641-94DB-92B165A0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8EE67-8593-204C-9151-95DD2BF6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0" y="3978336"/>
            <a:ext cx="501650" cy="371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E4D046-B4B5-D844-9016-837DBD4C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4730929"/>
            <a:ext cx="501650" cy="37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4DE3FF-C9D5-414E-95EA-4C094BC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435600"/>
            <a:ext cx="501650" cy="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1E9224-A1BC-DE45-99ED-C0F2514CA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17" y="6172200"/>
            <a:ext cx="493183" cy="4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E73DE-01F7-8441-8779-85E899F7D7FB}"/>
              </a:ext>
            </a:extLst>
          </p:cNvPr>
          <p:cNvSpPr txBox="1"/>
          <p:nvPr/>
        </p:nvSpPr>
        <p:spPr>
          <a:xfrm>
            <a:off x="762000" y="2438400"/>
            <a:ext cx="661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Non-uniform, small-domain values easy to recover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94E73-858B-0A44-B3D9-DDF6BF677624}"/>
              </a:ext>
            </a:extLst>
          </p:cNvPr>
          <p:cNvSpPr txBox="1"/>
          <p:nvPr/>
        </p:nvSpPr>
        <p:spPr>
          <a:xfrm>
            <a:off x="1143000" y="29718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Bindschaedler</a:t>
            </a:r>
            <a:r>
              <a:rPr lang="en-US" sz="2400" dirty="0"/>
              <a:t> et al. 2018] simulated attacks:  Recovers 100% of DET-encrypted values in hospital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6D814-805F-7542-9CAB-47AE8CF6B9B5}"/>
              </a:ext>
            </a:extLst>
          </p:cNvPr>
          <p:cNvSpPr txBox="1"/>
          <p:nvPr/>
        </p:nvSpPr>
        <p:spPr>
          <a:xfrm>
            <a:off x="7355777" y="3341132"/>
            <a:ext cx="468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columns binary or small number of possibilities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5EEE-F8C4-5C4E-A1FC-3FF7F99E00B8}"/>
              </a:ext>
            </a:extLst>
          </p:cNvPr>
          <p:cNvSpPr txBox="1"/>
          <p:nvPr/>
        </p:nvSpPr>
        <p:spPr>
          <a:xfrm>
            <a:off x="762000" y="4248329"/>
            <a:ext cx="792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More uniform, larger-domain values can be harder to recover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11430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[Naveed et al. 2016] simulated attacks:  </a:t>
            </a:r>
          </a:p>
          <a:p>
            <a:r>
              <a:rPr lang="en-US" sz="2400" dirty="0"/>
              <a:t>Recovers 10% of DET-encrypted age values in hospital datasets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E3A3D-AF0A-614B-AC9A-280E0260BA0B}"/>
              </a:ext>
            </a:extLst>
          </p:cNvPr>
          <p:cNvSpPr txBox="1"/>
          <p:nvPr/>
        </p:nvSpPr>
        <p:spPr>
          <a:xfrm>
            <a:off x="67056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closer to uniform</a:t>
            </a:r>
          </a:p>
          <a:p>
            <a:r>
              <a:rPr lang="en-US" sz="2400" dirty="0"/>
              <a:t>Good plaintext distribution estimates harder to get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0F9FAA-0F50-4445-8902-2BC8E9D6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E082E-3C13-F84A-8F16-9F8081CE58D0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</p:spTree>
    <p:extLst>
      <p:ext uri="{BB962C8B-B14F-4D97-AF65-F5344CB8AC3E}">
        <p14:creationId xmlns:p14="http://schemas.microsoft.com/office/powerpoint/2010/main" val="14990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Chosen-message attacks even more damaging</a:t>
            </a:r>
          </a:p>
          <a:p>
            <a:pPr lvl="1"/>
            <a:r>
              <a:rPr lang="en-US" dirty="0"/>
              <a:t>[Cash, Grubbs, Perry, R. 15], [Zhang, Katz, </a:t>
            </a:r>
            <a:r>
              <a:rPr lang="en-US" dirty="0" err="1"/>
              <a:t>Papamanthou</a:t>
            </a:r>
            <a:r>
              <a:rPr lang="en-US" dirty="0"/>
              <a:t> 16]</a:t>
            </a:r>
          </a:p>
          <a:p>
            <a:r>
              <a:rPr lang="en-US" dirty="0"/>
              <a:t>Randomized encryption can prevent such attacks (stay tuned)</a:t>
            </a:r>
          </a:p>
          <a:p>
            <a:r>
              <a:rPr lang="en-US" dirty="0"/>
              <a:t>First: provide more “isolation” while still deterministic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3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7109602" cy="4525963"/>
          </a:xfrm>
        </p:spPr>
        <p:txBody>
          <a:bodyPr>
            <a:normAutofit/>
          </a:bodyPr>
          <a:lstStyle/>
          <a:p>
            <a:r>
              <a:rPr lang="en-US" dirty="0"/>
              <a:t>One idea is to ”isolate” rows</a:t>
            </a:r>
          </a:p>
          <a:p>
            <a:r>
              <a:rPr lang="en-US" dirty="0"/>
              <a:t>Ex: distinct key per row</a:t>
            </a:r>
          </a:p>
          <a:p>
            <a:pPr lvl="1"/>
            <a:r>
              <a:rPr lang="en-US" dirty="0"/>
              <a:t>Derive using secret key and row identifier</a:t>
            </a:r>
          </a:p>
          <a:p>
            <a:pPr lvl="1"/>
            <a:r>
              <a:rPr lang="en-US" dirty="0"/>
              <a:t>Breaks search functionality, but prevents per-column frequency analysis</a:t>
            </a:r>
          </a:p>
          <a:p>
            <a:r>
              <a:rPr lang="en-US" dirty="0"/>
              <a:t>Realizes a </a:t>
            </a:r>
            <a:r>
              <a:rPr lang="en-US" b="1" i="1" dirty="0"/>
              <a:t>tweakable block cipher   </a:t>
            </a:r>
            <a:r>
              <a:rPr lang="en-US" dirty="0"/>
              <a:t>[</a:t>
            </a:r>
            <a:r>
              <a:rPr lang="en-US" dirty="0" err="1"/>
              <a:t>Liskov</a:t>
            </a:r>
            <a:r>
              <a:rPr lang="en-US" dirty="0"/>
              <a:t>, </a:t>
            </a:r>
            <a:r>
              <a:rPr lang="en-US" dirty="0" err="1"/>
              <a:t>Rivest</a:t>
            </a:r>
            <a:r>
              <a:rPr lang="en-US" dirty="0"/>
              <a:t>, Wagner 2005]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9CA039C9-91BC-C54E-8F13-708622529545}"/>
              </a:ext>
            </a:extLst>
          </p:cNvPr>
          <p:cNvSpPr/>
          <p:nvPr/>
        </p:nvSpPr>
        <p:spPr>
          <a:xfrm>
            <a:off x="8382000" y="137440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C3CDF5-3BC5-0A4C-996F-0382B620B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23818"/>
              </p:ext>
            </p:extLst>
          </p:nvPr>
        </p:nvGraphicFramePr>
        <p:xfrm>
          <a:off x="7940308" y="255524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F9CE8C5-1451-484E-AF24-2CD14A46F23F}"/>
              </a:ext>
            </a:extLst>
          </p:cNvPr>
          <p:cNvSpPr/>
          <p:nvPr/>
        </p:nvSpPr>
        <p:spPr>
          <a:xfrm>
            <a:off x="7987567" y="295902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F5CD9-D987-C14E-9CC5-211A83DCEDD6}"/>
              </a:ext>
            </a:extLst>
          </p:cNvPr>
          <p:cNvSpPr/>
          <p:nvPr/>
        </p:nvSpPr>
        <p:spPr>
          <a:xfrm>
            <a:off x="8999095" y="295902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08EFF-BD93-C346-9EC8-4844F6E62438}"/>
              </a:ext>
            </a:extLst>
          </p:cNvPr>
          <p:cNvSpPr/>
          <p:nvPr/>
        </p:nvSpPr>
        <p:spPr>
          <a:xfrm>
            <a:off x="9761095" y="295902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BC698-EB28-9E46-BD65-9F0D7D10E1D6}"/>
              </a:ext>
            </a:extLst>
          </p:cNvPr>
          <p:cNvSpPr/>
          <p:nvPr/>
        </p:nvSpPr>
        <p:spPr>
          <a:xfrm>
            <a:off x="7987567" y="332416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E332E-B89C-ED47-8121-4967B540C088}"/>
              </a:ext>
            </a:extLst>
          </p:cNvPr>
          <p:cNvSpPr/>
          <p:nvPr/>
        </p:nvSpPr>
        <p:spPr>
          <a:xfrm>
            <a:off x="8999095" y="332416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CF0BD-85DA-DC43-8B97-ECC565395855}"/>
              </a:ext>
            </a:extLst>
          </p:cNvPr>
          <p:cNvSpPr/>
          <p:nvPr/>
        </p:nvSpPr>
        <p:spPr>
          <a:xfrm>
            <a:off x="9761095" y="332416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6F3347-ADD3-6B42-A383-42DBBCE99675}"/>
              </a:ext>
            </a:extLst>
          </p:cNvPr>
          <p:cNvSpPr/>
          <p:nvPr/>
        </p:nvSpPr>
        <p:spPr>
          <a:xfrm>
            <a:off x="7987567" y="368931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2AEF8-968A-4E42-B586-DC753BC370C1}"/>
              </a:ext>
            </a:extLst>
          </p:cNvPr>
          <p:cNvSpPr/>
          <p:nvPr/>
        </p:nvSpPr>
        <p:spPr>
          <a:xfrm>
            <a:off x="8991599" y="368931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426DBA-0545-9A47-B207-48A5965B229B}"/>
              </a:ext>
            </a:extLst>
          </p:cNvPr>
          <p:cNvSpPr/>
          <p:nvPr/>
        </p:nvSpPr>
        <p:spPr>
          <a:xfrm>
            <a:off x="9753600" y="368931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2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0B982A5B-2C3E-8B49-8C21-AA3BB8AC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84" y="1273563"/>
            <a:ext cx="1260475" cy="1145326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87" y="5638800"/>
            <a:ext cx="5161213" cy="5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50" y="1206265"/>
            <a:ext cx="3652850" cy="39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0DE90-33EA-E84F-B3B5-4882B072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16894"/>
            <a:ext cx="4361631" cy="2221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89887-2850-E44B-B93C-0EEF2A723D4F}"/>
              </a:ext>
            </a:extLst>
          </p:cNvPr>
          <p:cNvSpPr txBox="1"/>
          <p:nvPr/>
        </p:nvSpPr>
        <p:spPr>
          <a:xfrm>
            <a:off x="5947592" y="1916668"/>
            <a:ext cx="19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all functions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D9C35-6F5A-E043-9C72-EA574791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0" y="1989667"/>
            <a:ext cx="1638300" cy="22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D6382-C1DC-8B41-A3A9-CE95460BA0AC}"/>
              </a:ext>
            </a:extLst>
          </p:cNvPr>
          <p:cNvSpPr txBox="1"/>
          <p:nvPr/>
        </p:nvSpPr>
        <p:spPr>
          <a:xfrm>
            <a:off x="5947592" y="2387640"/>
            <a:ext cx="500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for fixed tweak, function is a permutation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E7D51-364E-4D43-AFA1-A94D7406B8D7}"/>
              </a:ext>
            </a:extLst>
          </p:cNvPr>
          <p:cNvCxnSpPr>
            <a:stCxn id="8" idx="1"/>
          </p:cNvCxnSpPr>
          <p:nvPr/>
        </p:nvCxnSpPr>
        <p:spPr>
          <a:xfrm flipH="1">
            <a:off x="5105400" y="2101334"/>
            <a:ext cx="842192" cy="28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C3501-FE93-334C-B974-6BE3E6DA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2000"/>
            <a:ext cx="70485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04868-3F57-DA48-B47E-69ABC179AE87}"/>
              </a:ext>
            </a:extLst>
          </p:cNvPr>
          <p:cNvSpPr txBox="1"/>
          <p:nvPr/>
        </p:nvSpPr>
        <p:spPr>
          <a:xfrm>
            <a:off x="914399" y="5655167"/>
            <a:ext cx="7654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Extension of PRP/PRF switching lemma applies here to TPRP</a:t>
            </a:r>
          </a:p>
        </p:txBody>
      </p:sp>
    </p:spTree>
    <p:extLst>
      <p:ext uri="{BB962C8B-B14F-4D97-AF65-F5344CB8AC3E}">
        <p14:creationId xmlns:p14="http://schemas.microsoft.com/office/powerpoint/2010/main" val="388955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87039-DC64-1343-AEAA-400D6961D67B}"/>
              </a:ext>
            </a:extLst>
          </p:cNvPr>
          <p:cNvSpPr/>
          <p:nvPr/>
        </p:nvSpPr>
        <p:spPr>
          <a:xfrm>
            <a:off x="9812468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395A2-BE74-8141-BFA7-050F76421641}"/>
              </a:ext>
            </a:extLst>
          </p:cNvPr>
          <p:cNvSpPr/>
          <p:nvPr/>
        </p:nvSpPr>
        <p:spPr>
          <a:xfrm>
            <a:off x="8610600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536F4-595B-E847-A002-32BE6CD3F7E9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022812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F661D-8C2B-9140-8380-F133E93A7F0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8844501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FFD3D0-9478-124D-9DD5-7748B118AD7E}"/>
              </a:ext>
            </a:extLst>
          </p:cNvPr>
          <p:cNvSpPr/>
          <p:nvPr/>
        </p:nvSpPr>
        <p:spPr>
          <a:xfrm>
            <a:off x="10002968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AA66-5A9A-3942-98FA-CEC0F1F15B6D}"/>
              </a:ext>
            </a:extLst>
          </p:cNvPr>
          <p:cNvCxnSpPr/>
          <p:nvPr/>
        </p:nvCxnSpPr>
        <p:spPr>
          <a:xfrm rot="10800000" flipV="1">
            <a:off x="8936168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341B23-7876-1A44-B786-E8DF4D2659C2}"/>
              </a:ext>
            </a:extLst>
          </p:cNvPr>
          <p:cNvCxnSpPr/>
          <p:nvPr/>
        </p:nvCxnSpPr>
        <p:spPr>
          <a:xfrm rot="5400000">
            <a:off x="10060912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B5491-A8A2-C343-A278-E7CAFB5C31A0}"/>
              </a:ext>
            </a:extLst>
          </p:cNvPr>
          <p:cNvCxnSpPr/>
          <p:nvPr/>
        </p:nvCxnSpPr>
        <p:spPr>
          <a:xfrm rot="5400000">
            <a:off x="10060912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400FC-5986-9840-87FB-07994B49BB17}"/>
              </a:ext>
            </a:extLst>
          </p:cNvPr>
          <p:cNvCxnSpPr/>
          <p:nvPr/>
        </p:nvCxnSpPr>
        <p:spPr>
          <a:xfrm rot="5400000">
            <a:off x="8440074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6A92E-7E1B-FA45-8B39-03568ECD7420}"/>
              </a:ext>
            </a:extLst>
          </p:cNvPr>
          <p:cNvSpPr/>
          <p:nvPr/>
        </p:nvSpPr>
        <p:spPr>
          <a:xfrm>
            <a:off x="9812468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1F07A-CB39-1944-9C46-2B8BD9031E9A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022812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8CF288-CA77-1143-9726-AE3223033790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8844501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7D30815-B26F-4947-A189-FA5C6DAC4CF9}"/>
              </a:ext>
            </a:extLst>
          </p:cNvPr>
          <p:cNvSpPr/>
          <p:nvPr/>
        </p:nvSpPr>
        <p:spPr>
          <a:xfrm>
            <a:off x="10002968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0DDC7-01C5-C240-B612-7A7DBA2F6339}"/>
              </a:ext>
            </a:extLst>
          </p:cNvPr>
          <p:cNvCxnSpPr/>
          <p:nvPr/>
        </p:nvCxnSpPr>
        <p:spPr>
          <a:xfrm rot="10800000" flipV="1">
            <a:off x="8936168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3FB12-0307-1341-8AAB-6EAFDDED1EF4}"/>
              </a:ext>
            </a:extLst>
          </p:cNvPr>
          <p:cNvCxnSpPr/>
          <p:nvPr/>
        </p:nvCxnSpPr>
        <p:spPr>
          <a:xfrm rot="5400000">
            <a:off x="10060912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8DD9D5-FEBA-5D40-B56E-4F9B884066EF}"/>
              </a:ext>
            </a:extLst>
          </p:cNvPr>
          <p:cNvCxnSpPr/>
          <p:nvPr/>
        </p:nvCxnSpPr>
        <p:spPr>
          <a:xfrm rot="5400000">
            <a:off x="10060912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0D07-D3DD-7945-B570-0B6C62414A9B}"/>
              </a:ext>
            </a:extLst>
          </p:cNvPr>
          <p:cNvCxnSpPr/>
          <p:nvPr/>
        </p:nvCxnSpPr>
        <p:spPr>
          <a:xfrm rot="5400000">
            <a:off x="8440074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2D4C6-60C4-2A47-BADC-FF402677F319}"/>
              </a:ext>
            </a:extLst>
          </p:cNvPr>
          <p:cNvSpPr/>
          <p:nvPr/>
        </p:nvSpPr>
        <p:spPr>
          <a:xfrm>
            <a:off x="8697356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B2380A-6407-104F-A547-822636402F99}"/>
              </a:ext>
            </a:extLst>
          </p:cNvPr>
          <p:cNvSpPr/>
          <p:nvPr/>
        </p:nvSpPr>
        <p:spPr>
          <a:xfrm>
            <a:off x="8707568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C7E3E-0A04-AA43-9831-B58378652C2D}"/>
              </a:ext>
            </a:extLst>
          </p:cNvPr>
          <p:cNvSpPr/>
          <p:nvPr/>
        </p:nvSpPr>
        <p:spPr>
          <a:xfrm>
            <a:off x="9812468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12B14D-D706-6742-BA40-3BD214B3C910}"/>
              </a:ext>
            </a:extLst>
          </p:cNvPr>
          <p:cNvCxnSpPr>
            <a:endCxn id="24" idx="0"/>
          </p:cNvCxnSpPr>
          <p:nvPr/>
        </p:nvCxnSpPr>
        <p:spPr>
          <a:xfrm rot="5400000">
            <a:off x="10022812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E011B-1EC5-F546-9D74-3A369BBC95BC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8844501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D1BF4FD-EFC7-7140-91D6-D74AC6D1622F}"/>
              </a:ext>
            </a:extLst>
          </p:cNvPr>
          <p:cNvSpPr/>
          <p:nvPr/>
        </p:nvSpPr>
        <p:spPr>
          <a:xfrm>
            <a:off x="10002968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351B65-AD1E-4C47-B495-1F0A755730BB}"/>
              </a:ext>
            </a:extLst>
          </p:cNvPr>
          <p:cNvCxnSpPr/>
          <p:nvPr/>
        </p:nvCxnSpPr>
        <p:spPr>
          <a:xfrm rot="10800000" flipV="1">
            <a:off x="8936168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11A9D-1385-8447-A4E2-67E8489B7EE2}"/>
              </a:ext>
            </a:extLst>
          </p:cNvPr>
          <p:cNvCxnSpPr/>
          <p:nvPr/>
        </p:nvCxnSpPr>
        <p:spPr>
          <a:xfrm rot="5400000">
            <a:off x="10060912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E33B3-5900-8D4D-87EA-4423707AE436}"/>
              </a:ext>
            </a:extLst>
          </p:cNvPr>
          <p:cNvCxnSpPr/>
          <p:nvPr/>
        </p:nvCxnSpPr>
        <p:spPr>
          <a:xfrm rot="5400000">
            <a:off x="10060912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392E2-5915-4C42-B7F3-88E8AD6BF64D}"/>
              </a:ext>
            </a:extLst>
          </p:cNvPr>
          <p:cNvCxnSpPr/>
          <p:nvPr/>
        </p:nvCxnSpPr>
        <p:spPr>
          <a:xfrm rot="5400000">
            <a:off x="8440074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8CDF82-0877-7143-A2A1-33695863CDC1}"/>
              </a:ext>
            </a:extLst>
          </p:cNvPr>
          <p:cNvSpPr/>
          <p:nvPr/>
        </p:nvSpPr>
        <p:spPr>
          <a:xfrm>
            <a:off x="8712603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FD8A1B-B1AD-CA46-AF6C-36A475BDA54A}"/>
              </a:ext>
            </a:extLst>
          </p:cNvPr>
          <p:cNvCxnSpPr>
            <a:cxnSpLocks/>
          </p:cNvCxnSpPr>
          <p:nvPr/>
        </p:nvCxnSpPr>
        <p:spPr>
          <a:xfrm flipH="1">
            <a:off x="10613362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18D9A5-F178-C84D-95A7-B91E42D09CD2}"/>
              </a:ext>
            </a:extLst>
          </p:cNvPr>
          <p:cNvSpPr txBox="1"/>
          <p:nvPr/>
        </p:nvSpPr>
        <p:spPr>
          <a:xfrm>
            <a:off x="11031668" y="9260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 || 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06E74-A94B-4A46-9539-E9EAA303D5BF}"/>
              </a:ext>
            </a:extLst>
          </p:cNvPr>
          <p:cNvCxnSpPr>
            <a:cxnSpLocks/>
          </p:cNvCxnSpPr>
          <p:nvPr/>
        </p:nvCxnSpPr>
        <p:spPr>
          <a:xfrm flipH="1">
            <a:off x="10614244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C4AAF6-03F5-3141-9A19-2B61E1247205}"/>
              </a:ext>
            </a:extLst>
          </p:cNvPr>
          <p:cNvSpPr txBox="1"/>
          <p:nvPr/>
        </p:nvSpPr>
        <p:spPr>
          <a:xfrm>
            <a:off x="11032550" y="29834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 || 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B2ACF5-E007-DF43-BF33-52716DF663D2}"/>
              </a:ext>
            </a:extLst>
          </p:cNvPr>
          <p:cNvCxnSpPr>
            <a:cxnSpLocks/>
          </p:cNvCxnSpPr>
          <p:nvPr/>
        </p:nvCxnSpPr>
        <p:spPr>
          <a:xfrm flipH="1">
            <a:off x="10574468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E1920B-D99C-914B-B703-319E87A38559}"/>
              </a:ext>
            </a:extLst>
          </p:cNvPr>
          <p:cNvSpPr txBox="1"/>
          <p:nvPr/>
        </p:nvSpPr>
        <p:spPr>
          <a:xfrm>
            <a:off x="10992774" y="5105400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 || T</a:t>
            </a:r>
          </a:p>
          <a:p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  <a:p>
            <a:r>
              <a:rPr lang="en-US" sz="2400" dirty="0"/>
              <a:t>	(analysis via extension of previous proof)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DB0DA-F93E-3A47-8E77-8B8E0EB396BF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37542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4" grpId="0" animBg="1"/>
      <p:bldP spid="17" grpId="0" animBg="1"/>
      <p:bldP spid="22" grpId="0"/>
      <p:bldP spid="23" grpId="0"/>
      <p:bldP spid="24" grpId="0" animBg="1"/>
      <p:bldP spid="27" grpId="0" animBg="1"/>
      <p:bldP spid="32" grpId="0"/>
      <p:bldP spid="34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8140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7547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53C4CC-EDAB-3144-8097-35DC816CC224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22424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9" grpId="0"/>
      <p:bldP spid="63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Deterministic encryption</a:t>
            </a:r>
          </a:p>
          <a:p>
            <a:pPr lvl="1"/>
            <a:r>
              <a:rPr lang="en-US" dirty="0"/>
              <a:t>Frequency analysis attacks</a:t>
            </a:r>
          </a:p>
          <a:p>
            <a:r>
              <a:rPr lang="en-US" dirty="0"/>
              <a:t>Tweakable block ciphers</a:t>
            </a:r>
          </a:p>
          <a:p>
            <a:pPr lvl="1"/>
            <a:r>
              <a:rPr lang="en-US" dirty="0"/>
              <a:t>Tweaking </a:t>
            </a:r>
            <a:r>
              <a:rPr lang="en-US" dirty="0" err="1"/>
              <a:t>Luby-Rackoff</a:t>
            </a:r>
            <a:endParaRPr lang="en-US" dirty="0"/>
          </a:p>
          <a:p>
            <a:pPr lvl="1"/>
            <a:r>
              <a:rPr lang="en-US" dirty="0"/>
              <a:t>LRW construction</a:t>
            </a:r>
          </a:p>
          <a:p>
            <a:pPr lvl="1"/>
            <a:r>
              <a:rPr lang="en-US" dirty="0"/>
              <a:t>XE construction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4965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038685" y="3984283"/>
            <a:ext cx="397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this work? </a:t>
            </a:r>
          </a:p>
          <a:p>
            <a:r>
              <a:rPr lang="en-US" sz="2400" dirty="0"/>
              <a:t>Intuition: For all M,T and M’,T’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F6B0714-A3A7-8142-97A2-AD8AE9E4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85" y="4928745"/>
            <a:ext cx="3670300" cy="279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1D00ECC-B658-824E-A5CA-EE0C5FFF119D}"/>
              </a:ext>
            </a:extLst>
          </p:cNvPr>
          <p:cNvSpPr txBox="1"/>
          <p:nvPr/>
        </p:nvSpPr>
        <p:spPr>
          <a:xfrm>
            <a:off x="2038685" y="529154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small </a:t>
            </a:r>
          </a:p>
        </p:txBody>
      </p:sp>
    </p:spTree>
    <p:extLst>
      <p:ext uri="{BB962C8B-B14F-4D97-AF65-F5344CB8AC3E}">
        <p14:creationId xmlns:p14="http://schemas.microsoft.com/office/powerpoint/2010/main" val="1200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C804D4-91F3-EE44-8B80-B7098692F23C}"/>
              </a:ext>
            </a:extLst>
          </p:cNvPr>
          <p:cNvGrpSpPr/>
          <p:nvPr/>
        </p:nvGrpSpPr>
        <p:grpSpPr>
          <a:xfrm>
            <a:off x="1519282" y="2990910"/>
            <a:ext cx="762000" cy="533400"/>
            <a:chOff x="3810000" y="3007886"/>
            <a:chExt cx="762000" cy="533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3ED554-BE5B-7F42-919E-E9CC8B0AB45A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97B6363-843F-D34B-A43F-DFE88EAC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B498EF1-4A72-2844-A015-134B2D17F09B}"/>
              </a:ext>
            </a:extLst>
          </p:cNvPr>
          <p:cNvSpPr txBox="1"/>
          <p:nvPr/>
        </p:nvSpPr>
        <p:spPr>
          <a:xfrm>
            <a:off x="914400" y="25908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95" name="Group 36">
            <a:extLst>
              <a:ext uri="{FF2B5EF4-FFF2-40B4-BE49-F238E27FC236}">
                <a16:creationId xmlns:a16="http://schemas.microsoft.com/office/drawing/2014/main" id="{05118B3E-65BF-5748-B8DB-0D729D7F4ED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99752" y="1891328"/>
            <a:ext cx="193675" cy="488950"/>
            <a:chOff x="3113" y="1639"/>
            <a:chExt cx="122" cy="308"/>
          </a:xfrm>
        </p:grpSpPr>
        <p:sp>
          <p:nvSpPr>
            <p:cNvPr id="96" name="Line 37">
              <a:extLst>
                <a:ext uri="{FF2B5EF4-FFF2-40B4-BE49-F238E27FC236}">
                  <a16:creationId xmlns:a16="http://schemas.microsoft.com/office/drawing/2014/main" id="{51FB1081-6172-054D-BD07-23F5B08A4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8E6BA36A-73BD-E14C-99FD-71711B78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0FADB16C-A273-9540-9969-544FEE97B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4372588-B353-FC43-9EE6-A71E61D9419B}"/>
              </a:ext>
            </a:extLst>
          </p:cNvPr>
          <p:cNvCxnSpPr>
            <a:endCxn id="97" idx="2"/>
          </p:cNvCxnSpPr>
          <p:nvPr/>
        </p:nvCxnSpPr>
        <p:spPr>
          <a:xfrm flipV="1">
            <a:off x="6912189" y="218422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E266B3-D690-2642-9A2B-66C19471DCDD}"/>
              </a:ext>
            </a:extLst>
          </p:cNvPr>
          <p:cNvCxnSpPr/>
          <p:nvPr/>
        </p:nvCxnSpPr>
        <p:spPr>
          <a:xfrm>
            <a:off x="7496590" y="285871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626A8A-541D-C24D-8E3B-597907F63B2C}"/>
              </a:ext>
            </a:extLst>
          </p:cNvPr>
          <p:cNvSpPr txBox="1"/>
          <p:nvPr/>
        </p:nvSpPr>
        <p:spPr>
          <a:xfrm>
            <a:off x="1676400" y="12192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211579A-C09D-5B4C-BD03-5EB77DB28EB0}"/>
              </a:ext>
            </a:extLst>
          </p:cNvPr>
          <p:cNvGrpSpPr/>
          <p:nvPr/>
        </p:nvGrpSpPr>
        <p:grpSpPr>
          <a:xfrm>
            <a:off x="1519282" y="1968560"/>
            <a:ext cx="762000" cy="533400"/>
            <a:chOff x="3810000" y="3007886"/>
            <a:chExt cx="762000" cy="5334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7A1EEE4-73F8-BE47-91CA-963324B6518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529F051-8C12-2949-8D76-635D7ADE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0A7D499-45EF-EB4F-8525-753265B85D7F}"/>
              </a:ext>
            </a:extLst>
          </p:cNvPr>
          <p:cNvCxnSpPr/>
          <p:nvPr/>
        </p:nvCxnSpPr>
        <p:spPr>
          <a:xfrm>
            <a:off x="1869053" y="157486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A0893E2-9A9F-CF45-B602-2D4C99C67B38}"/>
              </a:ext>
            </a:extLst>
          </p:cNvPr>
          <p:cNvSpPr txBox="1"/>
          <p:nvPr/>
        </p:nvSpPr>
        <p:spPr>
          <a:xfrm>
            <a:off x="5980867" y="155477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44E282-2B8E-9A45-9259-EDE03DD71DD9}"/>
              </a:ext>
            </a:extLst>
          </p:cNvPr>
          <p:cNvGrpSpPr/>
          <p:nvPr/>
        </p:nvGrpSpPr>
        <p:grpSpPr>
          <a:xfrm>
            <a:off x="5823749" y="2304138"/>
            <a:ext cx="762000" cy="533400"/>
            <a:chOff x="3810000" y="3007886"/>
            <a:chExt cx="762000" cy="5334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0C4E10-DC01-B946-B947-AA1E1F0F16B2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4A87006-6308-5641-B323-457D4903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C22C16-C56A-6F49-877F-B8460A36B307}"/>
              </a:ext>
            </a:extLst>
          </p:cNvPr>
          <p:cNvCxnSpPr/>
          <p:nvPr/>
        </p:nvCxnSpPr>
        <p:spPr>
          <a:xfrm>
            <a:off x="6173520" y="19104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C414329-14D9-034A-BC71-F80BB39E6B99}"/>
              </a:ext>
            </a:extLst>
          </p:cNvPr>
          <p:cNvGrpSpPr/>
          <p:nvPr/>
        </p:nvGrpSpPr>
        <p:grpSpPr>
          <a:xfrm>
            <a:off x="7146819" y="2316778"/>
            <a:ext cx="762000" cy="533400"/>
            <a:chOff x="3810000" y="3007886"/>
            <a:chExt cx="762000" cy="5334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9664F4-7BF9-FC43-986F-39837EDEA12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622E0AC-35C1-A64C-B965-1BF2FFD7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D6D7F00-E4C0-0D4A-8028-D22901A1BC28}"/>
              </a:ext>
            </a:extLst>
          </p:cNvPr>
          <p:cNvCxnSpPr/>
          <p:nvPr/>
        </p:nvCxnSpPr>
        <p:spPr>
          <a:xfrm>
            <a:off x="7496590" y="192307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7814ABD-4371-0F41-A2D5-C7A94D26CE1B}"/>
              </a:ext>
            </a:extLst>
          </p:cNvPr>
          <p:cNvSpPr txBox="1"/>
          <p:nvPr/>
        </p:nvSpPr>
        <p:spPr>
          <a:xfrm>
            <a:off x="7340137" y="15431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09E2FE5-AD43-3C47-BEA2-0E11EDF832AA}"/>
              </a:ext>
            </a:extLst>
          </p:cNvPr>
          <p:cNvCxnSpPr/>
          <p:nvPr/>
        </p:nvCxnSpPr>
        <p:spPr>
          <a:xfrm>
            <a:off x="6173520" y="28375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A9B02E-8430-A843-98EF-213DDD4AB6A4}"/>
              </a:ext>
            </a:extLst>
          </p:cNvPr>
          <p:cNvCxnSpPr/>
          <p:nvPr/>
        </p:nvCxnSpPr>
        <p:spPr>
          <a:xfrm>
            <a:off x="6173520" y="3202255"/>
            <a:ext cx="738669" cy="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273E9C-B039-DB4E-A895-B3F6DE949FE3}"/>
              </a:ext>
            </a:extLst>
          </p:cNvPr>
          <p:cNvCxnSpPr/>
          <p:nvPr/>
        </p:nvCxnSpPr>
        <p:spPr>
          <a:xfrm>
            <a:off x="6912189" y="2184222"/>
            <a:ext cx="0" cy="1008856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89A3A3C-4918-9249-AB6F-6F035DA4E8E6}"/>
              </a:ext>
            </a:extLst>
          </p:cNvPr>
          <p:cNvSpPr txBox="1"/>
          <p:nvPr/>
        </p:nvSpPr>
        <p:spPr>
          <a:xfrm>
            <a:off x="6435343" y="3383578"/>
            <a:ext cx="21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CBC-MAC[E](K,M||T)</a:t>
            </a:r>
          </a:p>
        </p:txBody>
      </p:sp>
      <p:grpSp>
        <p:nvGrpSpPr>
          <p:cNvPr id="120" name="Group 36">
            <a:extLst>
              <a:ext uri="{FF2B5EF4-FFF2-40B4-BE49-F238E27FC236}">
                <a16:creationId xmlns:a16="http://schemas.microsoft.com/office/drawing/2014/main" id="{F7DAE05D-2342-3144-AAEF-D4AA5429B61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72215" y="2486319"/>
            <a:ext cx="193675" cy="488950"/>
            <a:chOff x="3113" y="1639"/>
            <a:chExt cx="122" cy="308"/>
          </a:xfrm>
        </p:grpSpPr>
        <p:sp>
          <p:nvSpPr>
            <p:cNvPr id="121" name="Line 37">
              <a:extLst>
                <a:ext uri="{FF2B5EF4-FFF2-40B4-BE49-F238E27FC236}">
                  <a16:creationId xmlns:a16="http://schemas.microsoft.com/office/drawing/2014/main" id="{65449730-867F-E04B-9414-96041121E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" name="Oval 38">
              <a:extLst>
                <a:ext uri="{FF2B5EF4-FFF2-40B4-BE49-F238E27FC236}">
                  <a16:creationId xmlns:a16="http://schemas.microsoft.com/office/drawing/2014/main" id="{086370DF-A944-DC41-98F9-84360936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39">
              <a:extLst>
                <a:ext uri="{FF2B5EF4-FFF2-40B4-BE49-F238E27FC236}">
                  <a16:creationId xmlns:a16="http://schemas.microsoft.com/office/drawing/2014/main" id="{80FE7CC2-F82A-6C46-926B-23656BD0F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471E7-E227-C044-9DAD-8E7B4CBE07F0}"/>
              </a:ext>
            </a:extLst>
          </p:cNvPr>
          <p:cNvCxnSpPr/>
          <p:nvPr/>
        </p:nvCxnSpPr>
        <p:spPr>
          <a:xfrm flipV="1">
            <a:off x="1275500" y="277490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635F1E4-252A-174E-86BB-238B119E7697}"/>
              </a:ext>
            </a:extLst>
          </p:cNvPr>
          <p:cNvCxnSpPr/>
          <p:nvPr/>
        </p:nvCxnSpPr>
        <p:spPr>
          <a:xfrm>
            <a:off x="1869053" y="352431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D694263-E0DD-9446-8BAD-55C63C98C7EC}"/>
              </a:ext>
            </a:extLst>
          </p:cNvPr>
          <p:cNvSpPr txBox="1"/>
          <p:nvPr/>
        </p:nvSpPr>
        <p:spPr>
          <a:xfrm>
            <a:off x="2695854" y="2228910"/>
            <a:ext cx="264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this construction </a:t>
            </a:r>
          </a:p>
          <a:p>
            <a:r>
              <a:rPr lang="en-US" dirty="0"/>
              <a:t>is equivalent to CBC-MAC!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9C8B24-CB9A-EB40-BBC6-E4450A8FCC99}"/>
              </a:ext>
            </a:extLst>
          </p:cNvPr>
          <p:cNvSpPr txBox="1"/>
          <p:nvPr/>
        </p:nvSpPr>
        <p:spPr>
          <a:xfrm>
            <a:off x="609600" y="4133910"/>
            <a:ext cx="76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case of [</a:t>
            </a:r>
            <a:r>
              <a:rPr lang="en-US" dirty="0" err="1"/>
              <a:t>Bellare</a:t>
            </a:r>
            <a:r>
              <a:rPr lang="en-US" dirty="0"/>
              <a:t>, Killian, </a:t>
            </a:r>
            <a:r>
              <a:rPr lang="en-US" dirty="0" err="1"/>
              <a:t>Rogaway</a:t>
            </a:r>
            <a:r>
              <a:rPr lang="en-US" dirty="0"/>
              <a:t> 99]  gives that for any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there is </a:t>
            </a:r>
            <a:r>
              <a:rPr lang="en-US" dirty="0">
                <a:latin typeface="Apple Chancery"/>
                <a:cs typeface="Apple Chancery"/>
              </a:rPr>
              <a:t>B  </a:t>
            </a:r>
            <a:r>
              <a:rPr lang="en-US" dirty="0" err="1"/>
              <a:t>s.t.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0B0E0E-DA9D-3E4C-9BA3-011A688A106F}"/>
              </a:ext>
            </a:extLst>
          </p:cNvPr>
          <p:cNvSpPr txBox="1"/>
          <p:nvPr/>
        </p:nvSpPr>
        <p:spPr>
          <a:xfrm>
            <a:off x="609600" y="535311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 </a:t>
            </a:r>
            <a:r>
              <a:rPr lang="en-US" dirty="0">
                <a:latin typeface="Apple Chancery"/>
                <a:cs typeface="Apple Chancery"/>
              </a:rPr>
              <a:t>B </a:t>
            </a:r>
            <a:r>
              <a:rPr lang="en-US" dirty="0"/>
              <a:t> must make 2q queries when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 makes q queries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29488A8-F821-2941-AC7E-B77DB239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1910"/>
            <a:ext cx="445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F747-DD8C-9444-AF24-5BDA70A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8BAF-06D4-4A41-87BC-1E689FE6D9A2}"/>
              </a:ext>
            </a:extLst>
          </p:cNvPr>
          <p:cNvSpPr txBox="1"/>
          <p:nvPr/>
        </p:nvSpPr>
        <p:spPr>
          <a:xfrm>
            <a:off x="1343366" y="271142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of PRP/PRF</a:t>
            </a:r>
          </a:p>
          <a:p>
            <a:r>
              <a:rPr lang="en-US" dirty="0"/>
              <a:t>switching to tweaks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D9D3-5609-5444-8E97-0A6D75C50F0C}"/>
              </a:ext>
            </a:extLst>
          </p:cNvPr>
          <p:cNvSpPr txBox="1"/>
          <p:nvPr/>
        </p:nvSpPr>
        <p:spPr>
          <a:xfrm>
            <a:off x="838200" y="3620869"/>
            <a:ext cx="246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 and       are </a:t>
            </a:r>
          </a:p>
          <a:p>
            <a:r>
              <a:rPr lang="en-US" dirty="0"/>
              <a:t>the same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7328A-1645-5B46-A2C3-D691B3E1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657600"/>
            <a:ext cx="190500" cy="24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E4289-6F3E-264F-8279-EC70927F5B59}"/>
              </a:ext>
            </a:extLst>
          </p:cNvPr>
          <p:cNvSpPr txBox="1"/>
          <p:nvPr/>
        </p:nvSpPr>
        <p:spPr>
          <a:xfrm>
            <a:off x="1371600" y="4495800"/>
            <a:ext cx="231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Bellare</a:t>
            </a:r>
            <a:r>
              <a:rPr lang="en-US" dirty="0"/>
              <a:t> et al. result on</a:t>
            </a:r>
          </a:p>
          <a:p>
            <a:r>
              <a:rPr lang="en-US" dirty="0"/>
              <a:t>CBC-MAC. (2q queries)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087CB-E721-BB48-9BF5-BB77EBD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905000"/>
            <a:ext cx="7048500" cy="2971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2DAC52-134C-6041-A297-F72431B71482}"/>
              </a:ext>
            </a:extLst>
          </p:cNvPr>
          <p:cNvCxnSpPr/>
          <p:nvPr/>
        </p:nvCxnSpPr>
        <p:spPr>
          <a:xfrm flipV="1">
            <a:off x="3505200" y="271142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E91732-4B33-8340-B45B-C98626355749}"/>
              </a:ext>
            </a:extLst>
          </p:cNvPr>
          <p:cNvCxnSpPr/>
          <p:nvPr/>
        </p:nvCxnSpPr>
        <p:spPr>
          <a:xfrm flipV="1">
            <a:off x="3429000" y="350520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B7299-80F0-CB46-A40E-9013CDFB97FF}"/>
              </a:ext>
            </a:extLst>
          </p:cNvPr>
          <p:cNvCxnSpPr/>
          <p:nvPr/>
        </p:nvCxnSpPr>
        <p:spPr>
          <a:xfrm flipV="1">
            <a:off x="3505200" y="4159220"/>
            <a:ext cx="685800" cy="33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68CC9DB-1BB7-FD47-BDB2-33AA4A8B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7877-1CFA-8644-958B-11EF521DC9E0}"/>
              </a:ext>
            </a:extLst>
          </p:cNvPr>
          <p:cNvSpPr txBox="1"/>
          <p:nvPr/>
        </p:nvSpPr>
        <p:spPr>
          <a:xfrm>
            <a:off x="3395133" y="5562600"/>
            <a:ext cx="584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Should be able to optimize constants with direct reduction to PRP/PRF security of E</a:t>
            </a:r>
          </a:p>
        </p:txBody>
      </p:sp>
    </p:spTree>
    <p:extLst>
      <p:ext uri="{BB962C8B-B14F-4D97-AF65-F5344CB8AC3E}">
        <p14:creationId xmlns:p14="http://schemas.microsoft.com/office/powerpoint/2010/main" val="236778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133412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2662535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282811" y="4655403"/>
            <a:ext cx="429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two E calls per message</a:t>
            </a:r>
          </a:p>
          <a:p>
            <a:r>
              <a:rPr lang="en-US" sz="2400" dirty="0"/>
              <a:t>Can we do better?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698A60-61C3-D940-93CC-D4B74872DADE}"/>
              </a:ext>
            </a:extLst>
          </p:cNvPr>
          <p:cNvCxnSpPr>
            <a:stCxn id="78" idx="3"/>
          </p:cNvCxnSpPr>
          <p:nvPr/>
        </p:nvCxnSpPr>
        <p:spPr>
          <a:xfrm flipV="1">
            <a:off x="6572960" y="4396222"/>
            <a:ext cx="1431947" cy="674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DA7D3-1B34-144A-B69D-4575073E6680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6572960" y="5070902"/>
            <a:ext cx="1393813" cy="34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9FBCE09-6128-FA41-BE3C-8AAA8C76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923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6B36-210A-1547-8609-282BD10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5E354-36DA-6B45-A236-C5A7881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426B5-6E93-114E-9D7F-6905048ACB5C}"/>
              </a:ext>
            </a:extLst>
          </p:cNvPr>
          <p:cNvGrpSpPr/>
          <p:nvPr/>
        </p:nvGrpSpPr>
        <p:grpSpPr>
          <a:xfrm>
            <a:off x="3826454" y="4203649"/>
            <a:ext cx="762000" cy="533400"/>
            <a:chOff x="3810000" y="3007886"/>
            <a:chExt cx="762000" cy="533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9F1BC-A8C6-9845-AE61-98D11D70E5B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91E55F-9709-0F46-A4D4-E0980841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97A08E-C3A1-FC41-964B-B2CE7DE17C05}"/>
              </a:ext>
            </a:extLst>
          </p:cNvPr>
          <p:cNvSpPr txBox="1"/>
          <p:nvPr/>
        </p:nvSpPr>
        <p:spPr>
          <a:xfrm>
            <a:off x="3983572" y="3204865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B760A-8929-1E40-B2D2-9CF47ADA96AB}"/>
              </a:ext>
            </a:extLst>
          </p:cNvPr>
          <p:cNvGrpSpPr/>
          <p:nvPr/>
        </p:nvGrpSpPr>
        <p:grpSpPr>
          <a:xfrm>
            <a:off x="2617717" y="3727339"/>
            <a:ext cx="762000" cy="533400"/>
            <a:chOff x="3810000" y="3007886"/>
            <a:chExt cx="762000" cy="533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198F08-9C13-9349-A8D0-16B6E0B6D3D0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77261-D4A2-A244-AFD3-4E214E86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12" name="Group 36">
            <a:extLst>
              <a:ext uri="{FF2B5EF4-FFF2-40B4-BE49-F238E27FC236}">
                <a16:creationId xmlns:a16="http://schemas.microsoft.com/office/drawing/2014/main" id="{4717DBF9-79CA-7C4A-9ACB-495319BDED5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079387" y="3699058"/>
            <a:ext cx="193675" cy="488950"/>
            <a:chOff x="3113" y="1639"/>
            <a:chExt cx="122" cy="308"/>
          </a:xfrm>
        </p:grpSpPr>
        <p:sp>
          <p:nvSpPr>
            <p:cNvPr id="13" name="Line 37">
              <a:extLst>
                <a:ext uri="{FF2B5EF4-FFF2-40B4-BE49-F238E27FC236}">
                  <a16:creationId xmlns:a16="http://schemas.microsoft.com/office/drawing/2014/main" id="{C38A891A-9172-CB4B-8F2C-54C7834C2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3016BF6A-3CCB-9149-A19B-CDA06220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B2B503BD-E8FC-3A4A-981A-8AACD2B08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983AE-1A4A-FD4D-9B91-573B7E98FE5F}"/>
              </a:ext>
            </a:extLst>
          </p:cNvPr>
          <p:cNvCxnSpPr>
            <a:stCxn id="10" idx="3"/>
          </p:cNvCxnSpPr>
          <p:nvPr/>
        </p:nvCxnSpPr>
        <p:spPr>
          <a:xfrm flipV="1">
            <a:off x="3379717" y="3987640"/>
            <a:ext cx="690518" cy="6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0F522-8F29-584A-A846-B31771B167E0}"/>
              </a:ext>
            </a:extLst>
          </p:cNvPr>
          <p:cNvCxnSpPr/>
          <p:nvPr/>
        </p:nvCxnSpPr>
        <p:spPr>
          <a:xfrm>
            <a:off x="4176225" y="473704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501E54-E1D0-924B-9280-CF626A81C2BB}"/>
              </a:ext>
            </a:extLst>
          </p:cNvPr>
          <p:cNvSpPr txBox="1"/>
          <p:nvPr/>
        </p:nvSpPr>
        <p:spPr>
          <a:xfrm>
            <a:off x="1769054" y="38086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E09B2-FE65-7D41-A28A-A651EBE9785B}"/>
              </a:ext>
            </a:extLst>
          </p:cNvPr>
          <p:cNvCxnSpPr/>
          <p:nvPr/>
        </p:nvCxnSpPr>
        <p:spPr>
          <a:xfrm flipV="1">
            <a:off x="2130154" y="3992746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36">
            <a:extLst>
              <a:ext uri="{FF2B5EF4-FFF2-40B4-BE49-F238E27FC236}">
                <a16:creationId xmlns:a16="http://schemas.microsoft.com/office/drawing/2014/main" id="{1B3F92C8-1459-9041-8F8E-119F99ED429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556579" y="3706515"/>
            <a:ext cx="193675" cy="390525"/>
            <a:chOff x="3113" y="1701"/>
            <a:chExt cx="122" cy="246"/>
          </a:xfrm>
        </p:grpSpPr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2510F939-EC4C-5F44-BC6A-9462780C1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701"/>
              <a:ext cx="0" cy="24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E1B1A19F-6D16-4A48-A78B-DE4E5AE0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FD80C3A4-9B99-D043-952B-9187EAF41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D339B0-FAD6-5E49-A17F-B2D8493DDA5F}"/>
              </a:ext>
            </a:extLst>
          </p:cNvPr>
          <p:cNvSpPr txBox="1"/>
          <p:nvPr/>
        </p:nvSpPr>
        <p:spPr>
          <a:xfrm>
            <a:off x="3521654" y="3281065"/>
            <a:ext cx="243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3847F0-EC05-134A-BD86-F23CB1A03789}"/>
              </a:ext>
            </a:extLst>
          </p:cNvPr>
          <p:cNvSpPr txBox="1"/>
          <p:nvPr/>
        </p:nvSpPr>
        <p:spPr>
          <a:xfrm>
            <a:off x="5350454" y="3200400"/>
            <a:ext cx="5165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to have something like this, where</a:t>
            </a:r>
          </a:p>
          <a:p>
            <a:r>
              <a:rPr lang="en-US" sz="2400" dirty="0" err="1"/>
              <a:t>i</a:t>
            </a:r>
            <a:r>
              <a:rPr lang="en-US" sz="2400" dirty="0"/>
              <a:t> can be an integer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AC498-9643-AC4C-BC51-07299042272F}"/>
              </a:ext>
            </a:extLst>
          </p:cNvPr>
          <p:cNvSpPr txBox="1"/>
          <p:nvPr/>
        </p:nvSpPr>
        <p:spPr>
          <a:xfrm>
            <a:off x="5350454" y="4267200"/>
            <a:ext cx="263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this is insecure!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9DC539-13C7-B64E-A8B4-A9CB410BD970}"/>
              </a:ext>
            </a:extLst>
          </p:cNvPr>
          <p:cNvSpPr txBox="1"/>
          <p:nvPr/>
        </p:nvSpPr>
        <p:spPr>
          <a:xfrm>
            <a:off x="609600" y="15240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57881-0825-204B-AFC2-3C0CC431DCBD}"/>
              </a:ext>
            </a:extLst>
          </p:cNvPr>
          <p:cNvSpPr txBox="1"/>
          <p:nvPr/>
        </p:nvSpPr>
        <p:spPr>
          <a:xfrm>
            <a:off x="626533" y="2053123"/>
            <a:ext cx="397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message spaces {0,1}</a:t>
            </a:r>
            <a:r>
              <a:rPr lang="en-US" sz="2400" baseline="30000" dirty="0"/>
              <a:t>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66264-EEC5-E543-9111-1DB597D6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63" y="2128957"/>
            <a:ext cx="3618379" cy="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Represent point </a:t>
            </a:r>
            <a:r>
              <a:rPr lang="en-US" i="1" dirty="0"/>
              <a:t>a</a:t>
            </a:r>
            <a:r>
              <a:rPr lang="en-US" dirty="0"/>
              <a:t> equivalently as:</a:t>
            </a:r>
          </a:p>
          <a:p>
            <a:pPr lvl="1"/>
            <a:r>
              <a:rPr lang="en-US" dirty="0"/>
              <a:t>Polynomial </a:t>
            </a:r>
          </a:p>
          <a:p>
            <a:pPr lvl="1"/>
            <a:r>
              <a:rPr lang="en-US" dirty="0"/>
              <a:t>Integer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Bit 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19401"/>
            <a:ext cx="4876800" cy="38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429001"/>
            <a:ext cx="1320800" cy="753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4495800"/>
            <a:ext cx="2273300" cy="1908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10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Addition = bitwise </a:t>
            </a:r>
            <a:r>
              <a:rPr lang="en-US" dirty="0" err="1"/>
              <a:t>xor</a:t>
            </a:r>
            <a:r>
              <a:rPr lang="en-US" dirty="0"/>
              <a:t> of points (as bit strings)</a:t>
            </a:r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fix primitive poly. For n = 128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points </a:t>
            </a:r>
            <a:r>
              <a:rPr lang="en-US" i="1" dirty="0"/>
              <a:t>ac </a:t>
            </a:r>
            <a:r>
              <a:rPr lang="en-US" dirty="0"/>
              <a:t>by treating as polynomials, multiplying formal polys, and take remainder mod fixed prim poly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3886200"/>
            <a:ext cx="4127500" cy="41393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01" y="1824182"/>
            <a:ext cx="3958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Multiplication by 2 is fast!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4767184"/>
            <a:ext cx="531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1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 and add prim poly</a:t>
            </a:r>
            <a:endParaRPr lang="en-US" sz="24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5452984"/>
            <a:ext cx="2982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0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</a:t>
            </a:r>
            <a:endParaRPr lang="en-US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60874" y="6182380"/>
            <a:ext cx="515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shift and one conditional </a:t>
            </a:r>
            <a:r>
              <a:rPr lang="en-US" sz="2800" dirty="0" err="1"/>
              <a:t>xor</a:t>
            </a:r>
            <a:r>
              <a:rPr lang="en-US" sz="2800" dirty="0"/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90801"/>
            <a:ext cx="8763000" cy="10429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2368" y="4050269"/>
            <a:ext cx="652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Divide by primitive polynomial and take remainder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924800" cy="990600"/>
          </a:xfrm>
        </p:spPr>
        <p:txBody>
          <a:bodyPr>
            <a:normAutofit/>
          </a:bodyPr>
          <a:lstStyle/>
          <a:p>
            <a:r>
              <a:rPr lang="en-US" b="1" dirty="0"/>
              <a:t>Fast TPRPs: XE construction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5001" y="1066801"/>
            <a:ext cx="840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a good PRP (e.g., AES) how do we build a </a:t>
            </a:r>
            <a:r>
              <a:rPr lang="en-US" sz="2400" dirty="0" err="1"/>
              <a:t>tweakable</a:t>
            </a:r>
            <a:r>
              <a:rPr lang="en-US" sz="2400" dirty="0"/>
              <a:t> PRP?</a:t>
            </a:r>
          </a:p>
          <a:p>
            <a:r>
              <a:rPr lang="en-US" sz="2400" dirty="0"/>
              <a:t>Assume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1" y="3002340"/>
            <a:ext cx="6476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Multiplication in GF(2</a:t>
            </a:r>
            <a:r>
              <a:rPr lang="en-US" sz="2400" baseline="30000" dirty="0"/>
              <a:t>n</a:t>
            </a:r>
            <a:r>
              <a:rPr lang="en-US" sz="2400" dirty="0"/>
              <a:t>) using primitive</a:t>
            </a:r>
          </a:p>
          <a:p>
            <a:r>
              <a:rPr lang="en-US" sz="2400" dirty="0"/>
              <a:t>polynomial. This means that </a:t>
            </a:r>
          </a:p>
          <a:p>
            <a:r>
              <a:rPr lang="en-US" sz="2400" dirty="0"/>
              <a:t>	2Y, 4Y, 8Y, …</a:t>
            </a:r>
          </a:p>
          <a:p>
            <a:r>
              <a:rPr lang="en-US" sz="2400" dirty="0"/>
              <a:t>are all distinct!  (Think Y = E</a:t>
            </a:r>
            <a:r>
              <a:rPr lang="en-US" sz="2400" baseline="-25000" dirty="0"/>
              <a:t>K</a:t>
            </a:r>
            <a:r>
              <a:rPr lang="en-US" sz="2400" dirty="0"/>
              <a:t>(T) )</a:t>
            </a:r>
          </a:p>
          <a:p>
            <a:endParaRPr lang="en-US" sz="2400" dirty="0"/>
          </a:p>
          <a:p>
            <a:r>
              <a:rPr lang="en-US" sz="2400" dirty="0"/>
              <a:t>Proof by showing low ability to force </a:t>
            </a:r>
            <a:r>
              <a:rPr lang="en-US" sz="2400" dirty="0" err="1"/>
              <a:t>collisons</a:t>
            </a:r>
            <a:r>
              <a:rPr lang="en-US" sz="2400" dirty="0"/>
              <a:t> in input to second E (XOR-universal hash proof)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7133" y="5638801"/>
            <a:ext cx="21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is this fast?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133600"/>
            <a:ext cx="33655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33600"/>
            <a:ext cx="1676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562100"/>
            <a:ext cx="2679700" cy="2667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733800" y="3894384"/>
            <a:ext cx="762000" cy="533400"/>
            <a:chOff x="3810000" y="3007886"/>
            <a:chExt cx="762000" cy="533400"/>
          </a:xfrm>
        </p:grpSpPr>
        <p:sp>
          <p:nvSpPr>
            <p:cNvPr id="32" name="Rectangle 31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890918" y="2895600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525063" y="3418074"/>
            <a:ext cx="762000" cy="533400"/>
            <a:chOff x="3810000" y="3007886"/>
            <a:chExt cx="762000" cy="533400"/>
          </a:xfrm>
        </p:grpSpPr>
        <p:sp>
          <p:nvSpPr>
            <p:cNvPr id="36" name="Rectangle 35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38" name="Group 36"/>
          <p:cNvGrpSpPr>
            <a:grpSpLocks/>
          </p:cNvGrpSpPr>
          <p:nvPr/>
        </p:nvGrpSpPr>
        <p:grpSpPr bwMode="auto">
          <a:xfrm flipV="1">
            <a:off x="3986734" y="3389793"/>
            <a:ext cx="193675" cy="488950"/>
            <a:chOff x="3113" y="1639"/>
            <a:chExt cx="122" cy="308"/>
          </a:xfrm>
        </p:grpSpPr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4" name="Straight Arrow Connector 43"/>
          <p:cNvCxnSpPr>
            <a:stCxn id="50" idx="6"/>
          </p:cNvCxnSpPr>
          <p:nvPr/>
        </p:nvCxnSpPr>
        <p:spPr>
          <a:xfrm flipV="1">
            <a:off x="3657601" y="3678376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83571" y="44277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6400" y="3499380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037501" y="368348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36"/>
          <p:cNvGrpSpPr>
            <a:grpSpLocks/>
          </p:cNvGrpSpPr>
          <p:nvPr/>
        </p:nvGrpSpPr>
        <p:grpSpPr bwMode="auto">
          <a:xfrm flipV="1">
            <a:off x="3463926" y="3397251"/>
            <a:ext cx="193675" cy="390525"/>
            <a:chOff x="3113" y="1701"/>
            <a:chExt cx="122" cy="246"/>
          </a:xfrm>
        </p:grpSpPr>
        <p:sp>
          <p:nvSpPr>
            <p:cNvPr id="49" name="Line 37"/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29000" y="29718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53" name="Line 37"/>
          <p:cNvSpPr>
            <a:spLocks noChangeShapeType="1"/>
          </p:cNvSpPr>
          <p:nvPr/>
        </p:nvSpPr>
        <p:spPr bwMode="auto">
          <a:xfrm flipV="1">
            <a:off x="3287063" y="36901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flipV="1">
            <a:off x="3532982" y="3661495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57132" y="6091536"/>
            <a:ext cx="72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2Y given Y   is    1 shift and 1 conditional </a:t>
            </a:r>
            <a:r>
              <a:rPr lang="en-US" sz="2400" dirty="0" err="1"/>
              <a:t>xor</a:t>
            </a:r>
            <a:r>
              <a:rPr lang="en-US" sz="2400" dirty="0"/>
              <a:t>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62400" y="5638801"/>
            <a:ext cx="353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 in an amortized sense: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1" y="697468"/>
            <a:ext cx="169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 2004]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55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Length-preserving encryption</a:t>
            </a:r>
          </a:p>
          <a:p>
            <a:pPr lvl="1"/>
            <a:r>
              <a:rPr lang="en-US" dirty="0"/>
              <a:t>“wide-block” block ciphers: how to encrypt (say) 4096 byte block</a:t>
            </a:r>
          </a:p>
          <a:p>
            <a:pPr lvl="1"/>
            <a:r>
              <a:rPr lang="en-US" dirty="0"/>
              <a:t>EME, EME2, CMC, XTR, TET, …</a:t>
            </a:r>
          </a:p>
          <a:p>
            <a:r>
              <a:rPr lang="en-US" dirty="0"/>
              <a:t>Format-preserving encryption (FPE)</a:t>
            </a:r>
          </a:p>
          <a:p>
            <a:pPr lvl="1"/>
            <a:r>
              <a:rPr lang="en-US" dirty="0"/>
              <a:t>Block-cipher on “strange” domain (e.g., all 15-decimal digit strings)</a:t>
            </a:r>
          </a:p>
          <a:p>
            <a:pPr lvl="1"/>
            <a:r>
              <a:rPr lang="en-US" dirty="0"/>
              <a:t>Build using Feistel style constructions, cycle walking</a:t>
            </a:r>
          </a:p>
          <a:p>
            <a:r>
              <a:rPr lang="en-US" dirty="0"/>
              <a:t>Often used as-is to symmetrically encrypt data</a:t>
            </a:r>
          </a:p>
          <a:p>
            <a:pPr lvl="1"/>
            <a:r>
              <a:rPr lang="en-US" dirty="0"/>
              <a:t>Legacy constraints (old data formats)</a:t>
            </a:r>
          </a:p>
          <a:p>
            <a:pPr lvl="1"/>
            <a:r>
              <a:rPr lang="en-US" dirty="0"/>
              <a:t>Space constraints (no ciphertext expansion)</a:t>
            </a:r>
          </a:p>
          <a:p>
            <a:r>
              <a:rPr lang="en-US" dirty="0"/>
              <a:t>Examples:  Database encryption, Disk encryption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DB45-F1C7-5648-B464-51574854C23B}"/>
              </a:ext>
            </a:extLst>
          </p:cNvPr>
          <p:cNvSpPr/>
          <p:nvPr/>
        </p:nvSpPr>
        <p:spPr>
          <a:xfrm>
            <a:off x="8763000" y="3985189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36FBB-C692-0649-8842-9BC1FBE48F71}"/>
              </a:ext>
            </a:extLst>
          </p:cNvPr>
          <p:cNvCxnSpPr/>
          <p:nvPr/>
        </p:nvCxnSpPr>
        <p:spPr>
          <a:xfrm rot="5400000">
            <a:off x="9053194" y="383354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7296C-0B52-FB47-8FD5-F4A739C0DC37}"/>
              </a:ext>
            </a:extLst>
          </p:cNvPr>
          <p:cNvCxnSpPr/>
          <p:nvPr/>
        </p:nvCxnSpPr>
        <p:spPr>
          <a:xfrm rot="5400000">
            <a:off x="9053194" y="5026747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F15A80-77EE-FB4A-9EDA-6C855483783B}"/>
              </a:ext>
            </a:extLst>
          </p:cNvPr>
          <p:cNvSpPr/>
          <p:nvPr/>
        </p:nvSpPr>
        <p:spPr>
          <a:xfrm>
            <a:off x="8945624" y="3254511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F0B05-4552-6346-91E2-1CAC8A07CA72}"/>
              </a:ext>
            </a:extLst>
          </p:cNvPr>
          <p:cNvSpPr/>
          <p:nvPr/>
        </p:nvSpPr>
        <p:spPr>
          <a:xfrm>
            <a:off x="8994380" y="517713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/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5774D-A108-F343-8BCA-1938127E4652}"/>
              </a:ext>
            </a:extLst>
          </p:cNvPr>
          <p:cNvCxnSpPr/>
          <p:nvPr/>
        </p:nvCxnSpPr>
        <p:spPr>
          <a:xfrm rot="5400000">
            <a:off x="10958194" y="3855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7EE3-F1CF-4B44-99FB-ACF766A104C4}"/>
              </a:ext>
            </a:extLst>
          </p:cNvPr>
          <p:cNvCxnSpPr/>
          <p:nvPr/>
        </p:nvCxnSpPr>
        <p:spPr>
          <a:xfrm rot="5400000">
            <a:off x="10958194" y="5048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D9199F-1D36-8544-8765-7D7B528888EA}"/>
              </a:ext>
            </a:extLst>
          </p:cNvPr>
          <p:cNvSpPr/>
          <p:nvPr/>
        </p:nvSpPr>
        <p:spPr>
          <a:xfrm>
            <a:off x="10850624" y="3276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4698E-540B-0C41-AF00-9223F1350B2A}"/>
              </a:ext>
            </a:extLst>
          </p:cNvPr>
          <p:cNvSpPr/>
          <p:nvPr/>
        </p:nvSpPr>
        <p:spPr>
          <a:xfrm>
            <a:off x="10899380" y="5199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/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EB5BDDB-0CD6-5A47-8674-CA8421F3C6A1}"/>
              </a:ext>
            </a:extLst>
          </p:cNvPr>
          <p:cNvSpPr txBox="1"/>
          <p:nvPr/>
        </p:nvSpPr>
        <p:spPr>
          <a:xfrm>
            <a:off x="9408422" y="5687260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PRF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3380F-582F-3748-A3BF-9A8E6CA0880D}"/>
              </a:ext>
            </a:extLst>
          </p:cNvPr>
          <p:cNvSpPr txBox="1"/>
          <p:nvPr/>
        </p:nvSpPr>
        <p:spPr>
          <a:xfrm>
            <a:off x="1828800" y="6260068"/>
            <a:ext cx="82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of FPE and variants:   http://</a:t>
            </a:r>
            <a:r>
              <a:rPr lang="en-US" dirty="0" err="1"/>
              <a:t>web.cs.ucdavis.edu</a:t>
            </a:r>
            <a:r>
              <a:rPr lang="en-US" dirty="0"/>
              <a:t>/~</a:t>
            </a:r>
            <a:r>
              <a:rPr lang="en-US" dirty="0" err="1"/>
              <a:t>rogaway</a:t>
            </a:r>
            <a:r>
              <a:rPr lang="en-US" dirty="0"/>
              <a:t>/papers/</a:t>
            </a:r>
            <a:r>
              <a:rPr lang="en-US" dirty="0" err="1"/>
              <a:t>synopsis.pdf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up: randomized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0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Sensitive databases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56182" y="2286000"/>
            <a:ext cx="353521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5244" y="154750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0330" y="3957935"/>
            <a:ext cx="894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Banks and other companies store significant amounts of sensitive data 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1140330" y="2650260"/>
            <a:ext cx="335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  </a:t>
            </a:r>
          </a:p>
          <a:p>
            <a:r>
              <a:rPr lang="en-US" sz="2000" dirty="0"/>
              <a:t>(e.g., workstation, web server)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643589-B3C5-B94E-98EC-E0AAAAD5E854}"/>
              </a:ext>
            </a:extLst>
          </p:cNvPr>
          <p:cNvSpPr txBox="1"/>
          <p:nvPr/>
        </p:nvSpPr>
        <p:spPr>
          <a:xfrm>
            <a:off x="1140330" y="6091535"/>
            <a:ext cx="576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Sensitive databases </a:t>
            </a:r>
            <a:r>
              <a:rPr lang="en-US" sz="2400" b="1" i="1" dirty="0"/>
              <a:t>key target for attackers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98CDA-0A5A-4748-8A99-0A9D2783F4D1}"/>
              </a:ext>
            </a:extLst>
          </p:cNvPr>
          <p:cNvSpPr txBox="1"/>
          <p:nvPr/>
        </p:nvSpPr>
        <p:spPr>
          <a:xfrm>
            <a:off x="1140330" y="4507194"/>
            <a:ext cx="8094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Databases provide rich queries to quickly fetch relevant data:</a:t>
            </a:r>
          </a:p>
          <a:p>
            <a:pPr lvl="1"/>
            <a:r>
              <a:rPr lang="en-US" sz="2400" dirty="0"/>
              <a:t>	Equality search 	(find all rows with name “Alice”)</a:t>
            </a:r>
          </a:p>
          <a:p>
            <a:pPr lvl="1"/>
            <a:r>
              <a:rPr lang="en-US" sz="2400" dirty="0"/>
              <a:t>	Range queries 		(all rows with 20 &lt;= Age &lt;= 30)</a:t>
            </a:r>
          </a:p>
          <a:p>
            <a:pPr lvl="1"/>
            <a:r>
              <a:rPr lang="en-US" sz="2400" dirty="0"/>
              <a:t>	Sorted lists 		(return records ordered by salary)</a:t>
            </a:r>
          </a:p>
        </p:txBody>
      </p:sp>
      <p:pic>
        <p:nvPicPr>
          <p:cNvPr id="1026" name="Picture 2" descr="Image result for mysql">
            <a:extLst>
              <a:ext uri="{FF2B5EF4-FFF2-40B4-BE49-F238E27FC236}">
                <a16:creationId xmlns:a16="http://schemas.microsoft.com/office/drawing/2014/main" id="{3CB67DAA-7A4F-2841-A30D-9BD2ACBE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37" y="457200"/>
            <a:ext cx="1762408" cy="9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ngodb">
            <a:extLst>
              <a:ext uri="{FF2B5EF4-FFF2-40B4-BE49-F238E27FC236}">
                <a16:creationId xmlns:a16="http://schemas.microsoft.com/office/drawing/2014/main" id="{7D00EDE7-0B50-1E40-805A-6515C7F0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44" y="288747"/>
            <a:ext cx="2049495" cy="55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ark">
            <a:extLst>
              <a:ext uri="{FF2B5EF4-FFF2-40B4-BE49-F238E27FC236}">
                <a16:creationId xmlns:a16="http://schemas.microsoft.com/office/drawing/2014/main" id="{247954D1-097E-4043-93EC-6C593A11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96" y="1391915"/>
            <a:ext cx="1473200" cy="7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5AA72-E46A-974C-AA63-F7D91D4348D1}"/>
              </a:ext>
            </a:extLst>
          </p:cNvPr>
          <p:cNvSpPr/>
          <p:nvPr/>
        </p:nvSpPr>
        <p:spPr>
          <a:xfrm>
            <a:off x="1828800" y="4876800"/>
            <a:ext cx="7406246" cy="457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Proxy-based encrypted databases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68222" y="4023991"/>
            <a:ext cx="2475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  <a:p>
            <a:r>
              <a:rPr lang="en-US" sz="2400" dirty="0"/>
              <a:t>C2 = E(K</a:t>
            </a:r>
            <a:r>
              <a:rPr lang="en-US" sz="2400" baseline="-25000" dirty="0"/>
              <a:t>2</a:t>
            </a:r>
            <a:r>
              <a:rPr lang="en-US" sz="2400" dirty="0"/>
              <a:t>, 22)</a:t>
            </a:r>
          </a:p>
          <a:p>
            <a:r>
              <a:rPr lang="en-US" sz="2400" dirty="0"/>
              <a:t>C3 = E(K</a:t>
            </a:r>
            <a:r>
              <a:rPr lang="en-US" sz="2400" baseline="-25000" dirty="0"/>
              <a:t>3</a:t>
            </a:r>
            <a:r>
              <a:rPr lang="en-US" sz="2400" dirty="0"/>
              <a:t>, 100000)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0072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2057400" y="990600"/>
            <a:ext cx="1794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Alice, 22, 100000</a:t>
            </a:r>
          </a:p>
          <a:p>
            <a:r>
              <a:rPr lang="en-US" dirty="0"/>
              <a:t>Bob, 29, 25000</a:t>
            </a:r>
          </a:p>
          <a:p>
            <a:r>
              <a:rPr lang="en-US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883168" y="990600"/>
            <a:ext cx="1255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C1, C2, C3</a:t>
            </a:r>
          </a:p>
          <a:p>
            <a:r>
              <a:rPr lang="en-US" dirty="0"/>
              <a:t>C1’, C2’, C3’</a:t>
            </a:r>
          </a:p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B79ADE-78DF-AD45-8C67-09ECFFA96B68}"/>
              </a:ext>
            </a:extLst>
          </p:cNvPr>
          <p:cNvSpPr txBox="1"/>
          <p:nvPr/>
        </p:nvSpPr>
        <p:spPr>
          <a:xfrm>
            <a:off x="5105400" y="4023991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C1’ = E(K</a:t>
            </a:r>
            <a:r>
              <a:rPr lang="en-US" sz="2400" baseline="-25000" dirty="0"/>
              <a:t>1</a:t>
            </a:r>
            <a:r>
              <a:rPr lang="en-US" sz="2400" dirty="0"/>
              <a:t>, Bob)</a:t>
            </a:r>
          </a:p>
          <a:p>
            <a:r>
              <a:rPr lang="en-US" sz="2400" dirty="0"/>
              <a:t>C2’ = E(K</a:t>
            </a:r>
            <a:r>
              <a:rPr lang="en-US" sz="2400" baseline="-25000" dirty="0"/>
              <a:t>2</a:t>
            </a:r>
            <a:r>
              <a:rPr lang="en-US" sz="2400" dirty="0"/>
              <a:t>, 29)</a:t>
            </a:r>
          </a:p>
          <a:p>
            <a:r>
              <a:rPr lang="en-US" sz="2400" dirty="0"/>
              <a:t>C3’ = E(K</a:t>
            </a:r>
            <a:r>
              <a:rPr lang="en-US" sz="2400" baseline="-25000" dirty="0"/>
              <a:t>3</a:t>
            </a:r>
            <a:r>
              <a:rPr lang="en-US" sz="2400" dirty="0"/>
              <a:t>, 25000)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F493DC04-85C2-954F-B6E0-F0EDE49F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3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Performing DB operations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24200" y="4114800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C*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7567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1972957" y="914401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Alice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476606" y="914400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C*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351F-B742-7D4C-9DAB-5AE66FC25454}"/>
              </a:ext>
            </a:extLst>
          </p:cNvPr>
          <p:cNvSpPr txBox="1"/>
          <p:nvPr/>
        </p:nvSpPr>
        <p:spPr>
          <a:xfrm>
            <a:off x="503012" y="3657600"/>
            <a:ext cx="682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Proxy recomputes C1 by encrypting search term Alice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327789CF-A1FD-D846-8C7D-CBF0D49F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  <p:sp>
        <p:nvSpPr>
          <p:cNvPr id="43" name="L-Shape 42">
            <a:extLst>
              <a:ext uri="{FF2B5EF4-FFF2-40B4-BE49-F238E27FC236}">
                <a16:creationId xmlns:a16="http://schemas.microsoft.com/office/drawing/2014/main" id="{FD92FC08-7622-9F4A-9EB1-D1A1D7E293C8}"/>
              </a:ext>
            </a:extLst>
          </p:cNvPr>
          <p:cNvSpPr/>
          <p:nvPr/>
        </p:nvSpPr>
        <p:spPr>
          <a:xfrm rot="18448390">
            <a:off x="9848737" y="4155126"/>
            <a:ext cx="533400" cy="213985"/>
          </a:xfrm>
          <a:prstGeom prst="corne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3E6E8894-60C7-7C4E-B9F0-F6068D6141C7}"/>
              </a:ext>
            </a:extLst>
          </p:cNvPr>
          <p:cNvSpPr/>
          <p:nvPr/>
        </p:nvSpPr>
        <p:spPr>
          <a:xfrm rot="2691309">
            <a:off x="9850971" y="49949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/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C1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C1’’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blipFill>
                <a:blip r:embed="rId6"/>
                <a:stretch>
                  <a:fillRect l="-6604" t="-3158" r="-660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ross 48">
            <a:extLst>
              <a:ext uri="{FF2B5EF4-FFF2-40B4-BE49-F238E27FC236}">
                <a16:creationId xmlns:a16="http://schemas.microsoft.com/office/drawing/2014/main" id="{A089DB78-4ED4-9644-9452-16E9D7BD1A1D}"/>
              </a:ext>
            </a:extLst>
          </p:cNvPr>
          <p:cNvSpPr/>
          <p:nvPr/>
        </p:nvSpPr>
        <p:spPr>
          <a:xfrm rot="2691309">
            <a:off x="9871730" y="45377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38212-2E52-7445-85F7-467CC9E7FEB9}"/>
              </a:ext>
            </a:extLst>
          </p:cNvPr>
          <p:cNvSpPr txBox="1"/>
          <p:nvPr/>
        </p:nvSpPr>
        <p:spPr>
          <a:xfrm>
            <a:off x="2690968" y="5801380"/>
            <a:ext cx="653721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Works with existing DB implementations!</a:t>
            </a:r>
          </a:p>
        </p:txBody>
      </p:sp>
    </p:spTree>
    <p:extLst>
      <p:ext uri="{BB962C8B-B14F-4D97-AF65-F5344CB8AC3E}">
        <p14:creationId xmlns:p14="http://schemas.microsoft.com/office/powerpoint/2010/main" val="35735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32" grpId="0"/>
      <p:bldP spid="5" grpId="0"/>
      <p:bldP spid="43" grpId="0" animBg="1"/>
      <p:bldP spid="45" grpId="0" animBg="1"/>
      <p:bldP spid="48" grpId="0"/>
      <p:bldP spid="4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Frequency attacks against deterministic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990600"/>
            <a:ext cx="1049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Idea</a:t>
            </a:r>
            <a:r>
              <a:rPr lang="en-US" sz="2400" dirty="0"/>
              <a:t>: if attacker knows something about distribution of plaintexts, we can exploit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5C4F11-A99D-904C-B335-2D0D03D7E4A4}"/>
              </a:ext>
            </a:extLst>
          </p:cNvPr>
          <p:cNvCxnSpPr/>
          <p:nvPr/>
        </p:nvCxnSpPr>
        <p:spPr>
          <a:xfrm>
            <a:off x="7062012" y="2667000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6A595-9885-DF46-BB6E-02D9081C5687}"/>
              </a:ext>
            </a:extLst>
          </p:cNvPr>
          <p:cNvCxnSpPr>
            <a:cxnSpLocks/>
          </p:cNvCxnSpPr>
          <p:nvPr/>
        </p:nvCxnSpPr>
        <p:spPr>
          <a:xfrm flipH="1">
            <a:off x="7062012" y="4876800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29DCA-C1C6-704F-8B61-D58F28B1A7EE}"/>
              </a:ext>
            </a:extLst>
          </p:cNvPr>
          <p:cNvSpPr/>
          <p:nvPr/>
        </p:nvSpPr>
        <p:spPr>
          <a:xfrm>
            <a:off x="7290612" y="3810000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A501F-7E71-8D45-B272-E9D7FE5E5283}"/>
              </a:ext>
            </a:extLst>
          </p:cNvPr>
          <p:cNvSpPr/>
          <p:nvPr/>
        </p:nvSpPr>
        <p:spPr>
          <a:xfrm>
            <a:off x="7747811" y="3124200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6205-3A0C-294F-8810-7BDE6C58FF5D}"/>
              </a:ext>
            </a:extLst>
          </p:cNvPr>
          <p:cNvSpPr/>
          <p:nvPr/>
        </p:nvSpPr>
        <p:spPr>
          <a:xfrm>
            <a:off x="8205010" y="3581400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269347-D2F9-414D-98B0-5277771A1DA1}"/>
              </a:ext>
            </a:extLst>
          </p:cNvPr>
          <p:cNvSpPr/>
          <p:nvPr/>
        </p:nvSpPr>
        <p:spPr>
          <a:xfrm>
            <a:off x="8662209" y="4191000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5C115-C502-C14B-B76A-C65089854171}"/>
              </a:ext>
            </a:extLst>
          </p:cNvPr>
          <p:cNvSpPr/>
          <p:nvPr/>
        </p:nvSpPr>
        <p:spPr>
          <a:xfrm>
            <a:off x="9119412" y="3352800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D175D9-B0B3-1648-A8C7-CB13F1A1E2B5}"/>
              </a:ext>
            </a:extLst>
          </p:cNvPr>
          <p:cNvSpPr txBox="1"/>
          <p:nvPr/>
        </p:nvSpPr>
        <p:spPr>
          <a:xfrm rot="18864473">
            <a:off x="2740864" y="52231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alice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9A1C5C-C223-AD42-A354-90DF3688C27F}"/>
              </a:ext>
            </a:extLst>
          </p:cNvPr>
          <p:cNvCxnSpPr/>
          <p:nvPr/>
        </p:nvCxnSpPr>
        <p:spPr>
          <a:xfrm>
            <a:off x="3048000" y="2689447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0AC85C-0857-044F-8ACE-0D1212B828CD}"/>
              </a:ext>
            </a:extLst>
          </p:cNvPr>
          <p:cNvCxnSpPr>
            <a:cxnSpLocks/>
          </p:cNvCxnSpPr>
          <p:nvPr/>
        </p:nvCxnSpPr>
        <p:spPr>
          <a:xfrm flipH="1">
            <a:off x="3048000" y="4899247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A5498F-A9DB-6844-BECF-E7FE08A7998F}"/>
              </a:ext>
            </a:extLst>
          </p:cNvPr>
          <p:cNvSpPr/>
          <p:nvPr/>
        </p:nvSpPr>
        <p:spPr>
          <a:xfrm>
            <a:off x="4499692" y="3832447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75E42-FDB0-4F40-ADD0-1F8ED299B56E}"/>
              </a:ext>
            </a:extLst>
          </p:cNvPr>
          <p:cNvSpPr/>
          <p:nvPr/>
        </p:nvSpPr>
        <p:spPr>
          <a:xfrm>
            <a:off x="3219449" y="3146647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1F14A-9D44-C54E-8E0F-9C54F022FC3A}"/>
              </a:ext>
            </a:extLst>
          </p:cNvPr>
          <p:cNvSpPr/>
          <p:nvPr/>
        </p:nvSpPr>
        <p:spPr>
          <a:xfrm>
            <a:off x="4072947" y="3606345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B612D-3B95-DC46-B83E-D145E430DF9E}"/>
              </a:ext>
            </a:extLst>
          </p:cNvPr>
          <p:cNvSpPr/>
          <p:nvPr/>
        </p:nvSpPr>
        <p:spPr>
          <a:xfrm>
            <a:off x="4926440" y="4215945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FBF07-CC3D-9B4D-85C6-5A35A2164C20}"/>
              </a:ext>
            </a:extLst>
          </p:cNvPr>
          <p:cNvSpPr/>
          <p:nvPr/>
        </p:nvSpPr>
        <p:spPr>
          <a:xfrm>
            <a:off x="3646198" y="3377745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0201E-EB11-6240-AEB7-956FC8C896EA}"/>
              </a:ext>
            </a:extLst>
          </p:cNvPr>
          <p:cNvSpPr txBox="1"/>
          <p:nvPr/>
        </p:nvSpPr>
        <p:spPr>
          <a:xfrm rot="18747198">
            <a:off x="3381213" y="517078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tim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835CB-D8C1-9441-A7A5-B99D9BD1130C}"/>
              </a:ext>
            </a:extLst>
          </p:cNvPr>
          <p:cNvSpPr txBox="1"/>
          <p:nvPr/>
        </p:nvSpPr>
        <p:spPr>
          <a:xfrm rot="18747198">
            <a:off x="3842304" y="520506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26116D-6619-4846-9594-EDA5F063B4D4}"/>
              </a:ext>
            </a:extLst>
          </p:cNvPr>
          <p:cNvSpPr txBox="1"/>
          <p:nvPr/>
        </p:nvSpPr>
        <p:spPr>
          <a:xfrm rot="18747198">
            <a:off x="4773975" y="517566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7F6D9-34A3-2148-8228-929782DA7501}"/>
              </a:ext>
            </a:extLst>
          </p:cNvPr>
          <p:cNvSpPr txBox="1"/>
          <p:nvPr/>
        </p:nvSpPr>
        <p:spPr>
          <a:xfrm rot="18747198">
            <a:off x="4324898" y="5190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17CD0-AF3D-4743-8B99-68C973846B19}"/>
              </a:ext>
            </a:extLst>
          </p:cNvPr>
          <p:cNvSpPr txBox="1"/>
          <p:nvPr/>
        </p:nvSpPr>
        <p:spPr>
          <a:xfrm rot="18864473">
            <a:off x="713011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2C012A-B0E5-1541-B870-0190E142A47F}"/>
              </a:ext>
            </a:extLst>
          </p:cNvPr>
          <p:cNvSpPr txBox="1"/>
          <p:nvPr/>
        </p:nvSpPr>
        <p:spPr>
          <a:xfrm rot="18747198">
            <a:off x="760918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240B4-140F-0545-943C-6E180A5A4D70}"/>
              </a:ext>
            </a:extLst>
          </p:cNvPr>
          <p:cNvSpPr txBox="1"/>
          <p:nvPr/>
        </p:nvSpPr>
        <p:spPr>
          <a:xfrm rot="18747198">
            <a:off x="8095923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5441A1-B5AF-B940-81CB-244FA32B4062}"/>
              </a:ext>
            </a:extLst>
          </p:cNvPr>
          <p:cNvSpPr txBox="1"/>
          <p:nvPr/>
        </p:nvSpPr>
        <p:spPr>
          <a:xfrm rot="18747198">
            <a:off x="9046029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AB0521-1921-2B44-A6E0-79608F41AE50}"/>
              </a:ext>
            </a:extLst>
          </p:cNvPr>
          <p:cNvSpPr txBox="1"/>
          <p:nvPr/>
        </p:nvSpPr>
        <p:spPr>
          <a:xfrm rot="18747198">
            <a:off x="8605768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BDB76-BD06-8D41-838B-8B726D3D9823}"/>
              </a:ext>
            </a:extLst>
          </p:cNvPr>
          <p:cNvSpPr txBox="1"/>
          <p:nvPr/>
        </p:nvSpPr>
        <p:spPr>
          <a:xfrm>
            <a:off x="2922481" y="213360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B664D-3002-874D-B9F8-B6CFE9E91CFA}"/>
              </a:ext>
            </a:extLst>
          </p:cNvPr>
          <p:cNvSpPr txBox="1"/>
          <p:nvPr/>
        </p:nvSpPr>
        <p:spPr>
          <a:xfrm>
            <a:off x="1539202" y="3756247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7BF952-B824-CB4E-ABEA-DEACE4A9A697}"/>
              </a:ext>
            </a:extLst>
          </p:cNvPr>
          <p:cNvSpPr txBox="1"/>
          <p:nvPr/>
        </p:nvSpPr>
        <p:spPr>
          <a:xfrm>
            <a:off x="6757212" y="2083958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distribution in database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C33E40-1EA9-7349-A874-D709F893E4F2}"/>
              </a:ext>
            </a:extLst>
          </p:cNvPr>
          <p:cNvSpPr txBox="1"/>
          <p:nvPr/>
        </p:nvSpPr>
        <p:spPr>
          <a:xfrm>
            <a:off x="1219200" y="5798403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“good” ciphers, this is all information adversary gets from database</a:t>
            </a:r>
          </a:p>
          <a:p>
            <a:r>
              <a:rPr lang="en-US" sz="2400" b="1" i="1" dirty="0"/>
              <a:t>Frequency analysis best-possible attack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0146313-5D1C-0643-B6A1-B24B50EFE089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5400000" flipH="1" flipV="1">
            <a:off x="5586707" y="871243"/>
            <a:ext cx="22447" cy="4528362"/>
          </a:xfrm>
          <a:prstGeom prst="curvedConnector3">
            <a:avLst>
              <a:gd name="adj1" fmla="val 290506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3502F5-FC40-F04A-A16E-5CC10720ABF1}"/>
              </a:ext>
            </a:extLst>
          </p:cNvPr>
          <p:cNvCxnSpPr>
            <a:cxnSpLocks/>
            <a:stCxn id="26" idx="0"/>
            <a:endCxn id="18" idx="0"/>
          </p:cNvCxnSpPr>
          <p:nvPr/>
        </p:nvCxnSpPr>
        <p:spPr>
          <a:xfrm rot="5400000" flipH="1" flipV="1">
            <a:off x="6484633" y="628666"/>
            <a:ext cx="24945" cy="5473214"/>
          </a:xfrm>
          <a:prstGeom prst="curvedConnector3">
            <a:avLst>
              <a:gd name="adj1" fmla="val 262416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62A02B4-A729-D045-85DD-832175528861}"/>
              </a:ext>
            </a:extLst>
          </p:cNvPr>
          <p:cNvSpPr txBox="1"/>
          <p:nvPr/>
        </p:nvSpPr>
        <p:spPr>
          <a:xfrm>
            <a:off x="10265052" y="1539512"/>
            <a:ext cx="13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[NKW 2016]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DBFF0-CF9E-A84E-831A-70CAD80B2AAA}"/>
              </a:ext>
            </a:extLst>
          </p:cNvPr>
          <p:cNvSpPr txBox="1"/>
          <p:nvPr/>
        </p:nvSpPr>
        <p:spPr>
          <a:xfrm>
            <a:off x="392409" y="1945371"/>
            <a:ext cx="1969791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Estimate using public datasets.</a:t>
            </a:r>
          </a:p>
          <a:p>
            <a:r>
              <a:rPr lang="en-US" sz="2000" dirty="0"/>
              <a:t>Ex: Facebook names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11F05E-D662-2846-83D6-1599F6BE248A}"/>
              </a:ext>
            </a:extLst>
          </p:cNvPr>
          <p:cNvCxnSpPr/>
          <p:nvPr/>
        </p:nvCxnSpPr>
        <p:spPr>
          <a:xfrm>
            <a:off x="2419350" y="2822693"/>
            <a:ext cx="487650" cy="323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940F8B-ED87-B346-99C3-83A052E64BF8}"/>
              </a:ext>
            </a:extLst>
          </p:cNvPr>
          <p:cNvSpPr txBox="1"/>
          <p:nvPr/>
        </p:nvSpPr>
        <p:spPr>
          <a:xfrm>
            <a:off x="7542016" y="1539512"/>
            <a:ext cx="25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[Al-</a:t>
            </a:r>
            <a:r>
              <a:rPr lang="en-US" dirty="0" err="1"/>
              <a:t>Kindi</a:t>
            </a:r>
            <a:r>
              <a:rPr lang="en-US" dirty="0"/>
              <a:t> 9</a:t>
            </a:r>
            <a:r>
              <a:rPr lang="en-US" baseline="30000" dirty="0"/>
              <a:t>th</a:t>
            </a:r>
            <a:r>
              <a:rPr lang="en-US" dirty="0"/>
              <a:t> century BCE]</a:t>
            </a:r>
          </a:p>
        </p:txBody>
      </p:sp>
    </p:spTree>
    <p:extLst>
      <p:ext uri="{BB962C8B-B14F-4D97-AF65-F5344CB8AC3E}">
        <p14:creationId xmlns:p14="http://schemas.microsoft.com/office/powerpoint/2010/main" val="10163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60C8-3702-CA41-9640-4774F3B43D68}"/>
              </a:ext>
            </a:extLst>
          </p:cNvPr>
          <p:cNvSpPr txBox="1"/>
          <p:nvPr/>
        </p:nvSpPr>
        <p:spPr>
          <a:xfrm>
            <a:off x="6553200" y="2667000"/>
            <a:ext cx="4995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  <a:r>
              <a:rPr lang="en-US" sz="2400" dirty="0"/>
              <a:t> is message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sample time is </a:t>
            </a:r>
            <a:r>
              <a:rPr lang="en-US" sz="2400" i="1" dirty="0"/>
              <a:t>T(p</a:t>
            </a:r>
            <a:r>
              <a:rPr lang="en-US" sz="2400" i="1" baseline="-25000" dirty="0"/>
              <a:t>m</a:t>
            </a:r>
            <a:r>
              <a:rPr lang="en-US" sz="2400" i="1" dirty="0"/>
              <a:t>) </a:t>
            </a:r>
            <a:r>
              <a:rPr lang="en-US" sz="2400" dirty="0"/>
              <a:t>and has compact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assume adversaries know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Adversaries do not see coins used to draw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Adversary outputs a function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D21D01-13A1-0149-8B91-CBC26EE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05EAB-D9E7-6F48-8606-DE745EBC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D20FB-43FD-CE4F-A0DF-1BBFF5B1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EF1DE-33B6-9D44-882A-DD5D7A60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5FD6A-243E-B545-9E7B-547ED8CF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895600"/>
            <a:ext cx="5638800" cy="22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9750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46216</TotalTime>
  <Words>1451</Words>
  <Application>Microsoft Macintosh PowerPoint</Application>
  <PresentationFormat>Widescreen</PresentationFormat>
  <Paragraphs>356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Apple Chancery</vt:lpstr>
      <vt:lpstr>Arial</vt:lpstr>
      <vt:lpstr>Calibri</vt:lpstr>
      <vt:lpstr>Cambria Math</vt:lpstr>
      <vt:lpstr>MyTheme</vt:lpstr>
      <vt:lpstr>CS 6831 Designing Secure Cryptography</vt:lpstr>
      <vt:lpstr>Block ciphers</vt:lpstr>
      <vt:lpstr>Deterministic encryption</vt:lpstr>
      <vt:lpstr>Sensitive databases</vt:lpstr>
      <vt:lpstr>Proxy-based encrypted databases</vt:lpstr>
      <vt:lpstr>Performing DB operations</vt:lpstr>
      <vt:lpstr>Frequency attacks against deterministic encryption</vt:lpstr>
      <vt:lpstr>Unknown message attacks  (ciphertext only attacks)</vt:lpstr>
      <vt:lpstr>Unknown message attacks  (ciphertext only attacks)</vt:lpstr>
      <vt:lpstr>PowerPoint Presentation</vt:lpstr>
      <vt:lpstr>PowerPoint Presentation</vt:lpstr>
      <vt:lpstr>PowerPoint Presentation</vt:lpstr>
      <vt:lpstr>Understanding frequency analysis efficacy</vt:lpstr>
      <vt:lpstr>Understanding frequency analysis efficacy</vt:lpstr>
      <vt:lpstr>Deterministic encryption</vt:lpstr>
      <vt:lpstr>Tweakable ciphers</vt:lpstr>
      <vt:lpstr>Tweakable ciphers</vt:lpstr>
      <vt:lpstr>Tweakable ciphers</vt:lpstr>
      <vt:lpstr>Tweakable ciphers</vt:lpstr>
      <vt:lpstr>Tweakable ciphers</vt:lpstr>
      <vt:lpstr>Tweakable ciphers</vt:lpstr>
      <vt:lpstr>Analysis</vt:lpstr>
      <vt:lpstr>Analysis</vt:lpstr>
      <vt:lpstr>Even faster tweakable blockciphers?</vt:lpstr>
      <vt:lpstr>Even faster tweakable blockciphers?</vt:lpstr>
      <vt:lpstr>Essentials on GF(2n) </vt:lpstr>
      <vt:lpstr>PowerPoint Presentation</vt:lpstr>
      <vt:lpstr>PowerPoint Presentation</vt:lpstr>
      <vt:lpstr>Fast TPRPs: XE construction</vt:lpstr>
      <vt:lpstr>Next up: randomized encryption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769</cp:revision>
  <cp:lastPrinted>2019-01-23T18:40:35Z</cp:lastPrinted>
  <dcterms:created xsi:type="dcterms:W3CDTF">2017-09-22T05:03:35Z</dcterms:created>
  <dcterms:modified xsi:type="dcterms:W3CDTF">2019-02-06T18:35:43Z</dcterms:modified>
</cp:coreProperties>
</file>